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4F2"/>
          </a:solidFill>
        </a:fill>
      </a:tcStyle>
    </a:wholeTbl>
    <a:band2H>
      <a:tcTxStyle b="def" i="def"/>
      <a:tcStyle>
        <a:tcBdr/>
        <a:fill>
          <a:solidFill>
            <a:srgbClr val="E6F2F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4CD"/>
          </a:solidFill>
        </a:fill>
      </a:tcStyle>
    </a:wholeTbl>
    <a:band2H>
      <a:tcTxStyle b="def" i="def"/>
      <a:tcStyle>
        <a:tcBdr/>
        <a:fill>
          <a:solidFill>
            <a:srgbClr val="FFFA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 b="def" i="def"/>
      <a:tcStyle>
        <a:tcBdr/>
        <a:fill>
          <a:solidFill>
            <a:srgbClr val="EEEE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34"/>
          <p:cNvSpPr txBox="1"/>
          <p:nvPr/>
        </p:nvSpPr>
        <p:spPr>
          <a:xfrm>
            <a:off x="9389829" y="6533104"/>
            <a:ext cx="2430273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2018 The MITRE Corporation. All rights reserved.</a:t>
            </a: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1044156" y="2568937"/>
            <a:ext cx="7655346" cy="38992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solidFill>
                  <a:srgbClr val="005B94"/>
                </a:solidFill>
              </a:defRPr>
            </a:lvl1pPr>
            <a:lvl2pPr>
              <a:buClrTx/>
              <a:defRPr>
                <a:solidFill>
                  <a:srgbClr val="005B94"/>
                </a:solidFill>
              </a:defRPr>
            </a:lvl2pPr>
            <a:lvl3pPr>
              <a:buClrTx/>
              <a:defRPr>
                <a:solidFill>
                  <a:srgbClr val="005B94"/>
                </a:solidFill>
              </a:defRPr>
            </a:lvl3pPr>
            <a:lvl4pPr marL="1055687" indent="-254000">
              <a:buClrTx/>
              <a:defRPr>
                <a:solidFill>
                  <a:srgbClr val="005B94"/>
                </a:solidFill>
              </a:defRPr>
            </a:lvl4pPr>
            <a:lvl5pPr>
              <a:buClrTx/>
              <a:defRPr>
                <a:solidFill>
                  <a:srgbClr val="005B9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1009528" y="368932"/>
            <a:ext cx="9662160" cy="19812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4400"/>
              </a:lnSpc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8" name="Text Box 27"/>
          <p:cNvSpPr txBox="1"/>
          <p:nvPr/>
        </p:nvSpPr>
        <p:spPr>
          <a:xfrm>
            <a:off x="987358" y="6507839"/>
            <a:ext cx="3882818" cy="245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1300"/>
              </a:lnSpc>
              <a:defRPr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Approved for Public Release; Distribution Unlimited. Case Number 18-1693</a:t>
            </a:r>
          </a:p>
        </p:txBody>
      </p:sp>
      <p:sp>
        <p:nvSpPr>
          <p:cNvPr id="19" name="Rectangle 11"/>
          <p:cNvSpPr/>
          <p:nvPr/>
        </p:nvSpPr>
        <p:spPr>
          <a:xfrm>
            <a:off x="-2" y="1"/>
            <a:ext cx="543103" cy="2398143"/>
          </a:xfrm>
          <a:prstGeom prst="rect">
            <a:avLst/>
          </a:prstGeom>
          <a:solidFill>
            <a:srgbClr val="C1CD2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ts val="2500"/>
              </a:lnSpc>
              <a:spcBef>
                <a:spcPts val="10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" name="Straight Connector 14"/>
          <p:cNvSpPr/>
          <p:nvPr/>
        </p:nvSpPr>
        <p:spPr>
          <a:xfrm>
            <a:off x="1098199" y="2448467"/>
            <a:ext cx="10593060" cy="2"/>
          </a:xfrm>
          <a:prstGeom prst="line">
            <a:avLst/>
          </a:prstGeom>
          <a:solidFill>
            <a:srgbClr val="FFCC99"/>
          </a:solidFill>
          <a:ln w="12700">
            <a:solidFill>
              <a:srgbClr val="C1CD23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" name="Rectangle 13"/>
          <p:cNvSpPr/>
          <p:nvPr/>
        </p:nvSpPr>
        <p:spPr>
          <a:xfrm>
            <a:off x="-2" y="2510288"/>
            <a:ext cx="543103" cy="4347715"/>
          </a:xfrm>
          <a:prstGeom prst="rect">
            <a:avLst/>
          </a:prstGeom>
          <a:solidFill>
            <a:srgbClr val="005B9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ts val="2500"/>
              </a:lnSpc>
              <a:spcBef>
                <a:spcPts val="1000"/>
              </a:spcBef>
              <a:defRPr b="1">
                <a:solidFill>
                  <a:srgbClr val="005B9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" name="Straight Connector 15"/>
          <p:cNvSpPr/>
          <p:nvPr/>
        </p:nvSpPr>
        <p:spPr>
          <a:xfrm>
            <a:off x="1098199" y="6534225"/>
            <a:ext cx="10593060" cy="2"/>
          </a:xfrm>
          <a:prstGeom prst="line">
            <a:avLst/>
          </a:prstGeom>
          <a:solidFill>
            <a:srgbClr val="FFCC99"/>
          </a:solidFill>
          <a:ln w="12700">
            <a:solidFill>
              <a:srgbClr val="C1CD23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" name="Text Placeholder 4"/>
          <p:cNvSpPr/>
          <p:nvPr>
            <p:ph type="body" sz="quarter" idx="13"/>
          </p:nvPr>
        </p:nvSpPr>
        <p:spPr>
          <a:xfrm>
            <a:off x="5715001" y="76200"/>
            <a:ext cx="6096002" cy="247651"/>
          </a:xfrm>
          <a:prstGeom prst="rect">
            <a:avLst/>
          </a:prstGeom>
        </p:spPr>
        <p:txBody>
          <a:bodyPr/>
          <a:lstStyle/>
          <a:p>
            <a:pPr marL="134429" indent="-134429" defTabSz="530351">
              <a:spcBef>
                <a:spcPts val="300"/>
              </a:spcBef>
              <a:defRPr sz="1160"/>
            </a:pPr>
          </a:p>
        </p:txBody>
      </p:sp>
      <p:sp>
        <p:nvSpPr>
          <p:cNvPr id="24" name="Text Placeholder 12"/>
          <p:cNvSpPr/>
          <p:nvPr>
            <p:ph type="body" sz="quarter" idx="14"/>
          </p:nvPr>
        </p:nvSpPr>
        <p:spPr>
          <a:xfrm>
            <a:off x="1066799" y="3086099"/>
            <a:ext cx="3416303" cy="44767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lternate_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0"/>
          <p:cNvSpPr/>
          <p:nvPr/>
        </p:nvSpPr>
        <p:spPr>
          <a:xfrm>
            <a:off x="3517898" y="3771900"/>
            <a:ext cx="2347387" cy="2076450"/>
          </a:xfrm>
          <a:prstGeom prst="rect">
            <a:avLst/>
          </a:prstGeom>
          <a:solidFill>
            <a:srgbClr val="D9D9D9"/>
          </a:solidFill>
          <a:ln w="6350">
            <a:solidFill>
              <a:srgbClr val="808080"/>
            </a:solidFill>
            <a:prstDash val="lg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" name="Rectangle 31"/>
          <p:cNvSpPr/>
          <p:nvPr/>
        </p:nvSpPr>
        <p:spPr>
          <a:xfrm>
            <a:off x="1054099" y="3771900"/>
            <a:ext cx="2347386" cy="2076450"/>
          </a:xfrm>
          <a:prstGeom prst="rect">
            <a:avLst/>
          </a:prstGeom>
          <a:solidFill>
            <a:srgbClr val="D9D9D9"/>
          </a:solidFill>
          <a:ln w="6350">
            <a:solidFill>
              <a:srgbClr val="808080"/>
            </a:solidFill>
            <a:prstDash val="lg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" name="Rectangle 26"/>
          <p:cNvSpPr/>
          <p:nvPr/>
        </p:nvSpPr>
        <p:spPr>
          <a:xfrm>
            <a:off x="8420099" y="3771900"/>
            <a:ext cx="2347387" cy="2076450"/>
          </a:xfrm>
          <a:prstGeom prst="rect">
            <a:avLst/>
          </a:prstGeom>
          <a:solidFill>
            <a:srgbClr val="D9D9D9"/>
          </a:solidFill>
          <a:ln w="6350">
            <a:solidFill>
              <a:srgbClr val="808080"/>
            </a:solidFill>
            <a:prstDash val="lg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" name="Rectangle 29"/>
          <p:cNvSpPr/>
          <p:nvPr/>
        </p:nvSpPr>
        <p:spPr>
          <a:xfrm>
            <a:off x="5956298" y="3771900"/>
            <a:ext cx="2347387" cy="2076450"/>
          </a:xfrm>
          <a:prstGeom prst="rect">
            <a:avLst/>
          </a:prstGeom>
          <a:solidFill>
            <a:srgbClr val="D9D9D9"/>
          </a:solidFill>
          <a:ln w="6350">
            <a:solidFill>
              <a:srgbClr val="808080"/>
            </a:solidFill>
            <a:prstDash val="lg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5" name="Text Box 34"/>
          <p:cNvSpPr txBox="1"/>
          <p:nvPr/>
        </p:nvSpPr>
        <p:spPr>
          <a:xfrm>
            <a:off x="9389830" y="6541092"/>
            <a:ext cx="2430273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2018 The MITRE Corporation. All rights reserved.</a:t>
            </a:r>
          </a:p>
        </p:txBody>
      </p:sp>
      <p:sp>
        <p:nvSpPr>
          <p:cNvPr id="46" name="Body Level One…"/>
          <p:cNvSpPr txBox="1"/>
          <p:nvPr>
            <p:ph type="body" sz="quarter" idx="1"/>
          </p:nvPr>
        </p:nvSpPr>
        <p:spPr>
          <a:xfrm>
            <a:off x="1044156" y="2568937"/>
            <a:ext cx="6136217" cy="38992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solidFill>
                  <a:srgbClr val="005B94"/>
                </a:solidFill>
              </a:defRPr>
            </a:lvl1pPr>
            <a:lvl2pPr>
              <a:buClrTx/>
              <a:defRPr>
                <a:solidFill>
                  <a:srgbClr val="005B94"/>
                </a:solidFill>
              </a:defRPr>
            </a:lvl2pPr>
            <a:lvl3pPr>
              <a:buClrTx/>
              <a:defRPr>
                <a:solidFill>
                  <a:srgbClr val="005B94"/>
                </a:solidFill>
              </a:defRPr>
            </a:lvl3pPr>
            <a:lvl4pPr marL="1055687" indent="-254000">
              <a:buClrTx/>
              <a:defRPr>
                <a:solidFill>
                  <a:srgbClr val="005B94"/>
                </a:solidFill>
              </a:defRPr>
            </a:lvl4pPr>
            <a:lvl5pPr>
              <a:buClrTx/>
              <a:defRPr>
                <a:solidFill>
                  <a:srgbClr val="005B9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Title Text"/>
          <p:cNvSpPr txBox="1"/>
          <p:nvPr>
            <p:ph type="title"/>
          </p:nvPr>
        </p:nvSpPr>
        <p:spPr>
          <a:xfrm>
            <a:off x="1009528" y="368932"/>
            <a:ext cx="9662160" cy="19812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4400"/>
              </a:lnSpc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48" name="Rectangle 11"/>
          <p:cNvSpPr/>
          <p:nvPr/>
        </p:nvSpPr>
        <p:spPr>
          <a:xfrm>
            <a:off x="-2" y="1"/>
            <a:ext cx="543103" cy="2398143"/>
          </a:xfrm>
          <a:prstGeom prst="rect">
            <a:avLst/>
          </a:prstGeom>
          <a:solidFill>
            <a:srgbClr val="C1CD2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ts val="2500"/>
              </a:lnSpc>
              <a:spcBef>
                <a:spcPts val="10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" name="Straight Connector 14"/>
          <p:cNvSpPr/>
          <p:nvPr/>
        </p:nvSpPr>
        <p:spPr>
          <a:xfrm>
            <a:off x="1098199" y="2448467"/>
            <a:ext cx="10593060" cy="2"/>
          </a:xfrm>
          <a:prstGeom prst="line">
            <a:avLst/>
          </a:prstGeom>
          <a:solidFill>
            <a:srgbClr val="FFCC99"/>
          </a:solidFill>
          <a:ln w="12700">
            <a:solidFill>
              <a:srgbClr val="C1CD23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" name="Rectangle 13"/>
          <p:cNvSpPr/>
          <p:nvPr/>
        </p:nvSpPr>
        <p:spPr>
          <a:xfrm>
            <a:off x="-2" y="2510288"/>
            <a:ext cx="543103" cy="4347715"/>
          </a:xfrm>
          <a:prstGeom prst="rect">
            <a:avLst/>
          </a:prstGeom>
          <a:solidFill>
            <a:srgbClr val="005B9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ts val="2500"/>
              </a:lnSpc>
              <a:spcBef>
                <a:spcPts val="1000"/>
              </a:spcBef>
              <a:defRPr b="1">
                <a:solidFill>
                  <a:srgbClr val="005B9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" name="Straight Connector 15"/>
          <p:cNvSpPr/>
          <p:nvPr/>
        </p:nvSpPr>
        <p:spPr>
          <a:xfrm>
            <a:off x="1098199" y="6534225"/>
            <a:ext cx="10593060" cy="2"/>
          </a:xfrm>
          <a:prstGeom prst="line">
            <a:avLst/>
          </a:prstGeom>
          <a:solidFill>
            <a:srgbClr val="FFCC99"/>
          </a:solidFill>
          <a:ln w="12700">
            <a:solidFill>
              <a:srgbClr val="C1CD23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" name="TextBox 36"/>
          <p:cNvSpPr txBox="1"/>
          <p:nvPr/>
        </p:nvSpPr>
        <p:spPr>
          <a:xfrm>
            <a:off x="9164733" y="4391928"/>
            <a:ext cx="865172" cy="779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ts val="1400"/>
              </a:lnSpc>
              <a:spcBef>
                <a:spcPts val="6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Optional </a:t>
            </a:r>
          </a:p>
          <a:p>
            <a:pPr algn="ctr">
              <a:lnSpc>
                <a:spcPts val="1400"/>
              </a:lnSpc>
              <a:spcBef>
                <a:spcPts val="6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Image</a:t>
            </a:r>
          </a:p>
          <a:p>
            <a:pPr algn="ctr">
              <a:lnSpc>
                <a:spcPts val="1400"/>
              </a:lnSpc>
              <a:spcBef>
                <a:spcPts val="6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Here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6657917" y="4391928"/>
            <a:ext cx="865172" cy="779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ts val="1400"/>
              </a:lnSpc>
              <a:spcBef>
                <a:spcPts val="6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Optional </a:t>
            </a:r>
          </a:p>
          <a:p>
            <a:pPr algn="ctr">
              <a:lnSpc>
                <a:spcPts val="1400"/>
              </a:lnSpc>
              <a:spcBef>
                <a:spcPts val="6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Image</a:t>
            </a:r>
          </a:p>
          <a:p>
            <a:pPr algn="ctr">
              <a:lnSpc>
                <a:spcPts val="1400"/>
              </a:lnSpc>
              <a:spcBef>
                <a:spcPts val="6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Here</a:t>
            </a:r>
          </a:p>
        </p:txBody>
      </p:sp>
      <p:sp>
        <p:nvSpPr>
          <p:cNvPr id="54" name="TextBox 33"/>
          <p:cNvSpPr txBox="1"/>
          <p:nvPr/>
        </p:nvSpPr>
        <p:spPr>
          <a:xfrm>
            <a:off x="4244918" y="4391928"/>
            <a:ext cx="865171" cy="779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ts val="1400"/>
              </a:lnSpc>
              <a:spcBef>
                <a:spcPts val="6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Optional </a:t>
            </a:r>
          </a:p>
          <a:p>
            <a:pPr algn="ctr">
              <a:lnSpc>
                <a:spcPts val="1400"/>
              </a:lnSpc>
              <a:spcBef>
                <a:spcPts val="6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Image</a:t>
            </a:r>
          </a:p>
          <a:p>
            <a:pPr algn="ctr">
              <a:lnSpc>
                <a:spcPts val="1400"/>
              </a:lnSpc>
              <a:spcBef>
                <a:spcPts val="6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Here</a:t>
            </a:r>
          </a:p>
        </p:txBody>
      </p:sp>
      <p:sp>
        <p:nvSpPr>
          <p:cNvPr id="55" name="TextBox 39"/>
          <p:cNvSpPr txBox="1"/>
          <p:nvPr/>
        </p:nvSpPr>
        <p:spPr>
          <a:xfrm>
            <a:off x="1781118" y="4391928"/>
            <a:ext cx="865171" cy="779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ts val="1400"/>
              </a:lnSpc>
              <a:spcBef>
                <a:spcPts val="6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Optional </a:t>
            </a:r>
          </a:p>
          <a:p>
            <a:pPr algn="ctr">
              <a:lnSpc>
                <a:spcPts val="1400"/>
              </a:lnSpc>
              <a:spcBef>
                <a:spcPts val="6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Image</a:t>
            </a:r>
          </a:p>
          <a:p>
            <a:pPr algn="ctr">
              <a:lnSpc>
                <a:spcPts val="1400"/>
              </a:lnSpc>
              <a:spcBef>
                <a:spcPts val="6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Here</a:t>
            </a:r>
          </a:p>
        </p:txBody>
      </p:sp>
      <p:sp>
        <p:nvSpPr>
          <p:cNvPr id="56" name="Text Placeholder 4"/>
          <p:cNvSpPr/>
          <p:nvPr>
            <p:ph type="body" sz="quarter" idx="13"/>
          </p:nvPr>
        </p:nvSpPr>
        <p:spPr>
          <a:xfrm>
            <a:off x="5715001" y="76200"/>
            <a:ext cx="6096002" cy="247651"/>
          </a:xfrm>
          <a:prstGeom prst="rect">
            <a:avLst/>
          </a:prstGeom>
        </p:spPr>
        <p:txBody>
          <a:bodyPr/>
          <a:lstStyle/>
          <a:p>
            <a:pPr marL="134429" indent="-134429" defTabSz="530351">
              <a:spcBef>
                <a:spcPts val="300"/>
              </a:spcBef>
              <a:defRPr sz="1160"/>
            </a:pPr>
          </a:p>
        </p:txBody>
      </p:sp>
      <p:sp>
        <p:nvSpPr>
          <p:cNvPr id="57" name="Text Placeholder 12"/>
          <p:cNvSpPr/>
          <p:nvPr>
            <p:ph type="body" sz="quarter" idx="14"/>
          </p:nvPr>
        </p:nvSpPr>
        <p:spPr>
          <a:xfrm>
            <a:off x="1066799" y="3086099"/>
            <a:ext cx="3416303" cy="44767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" name="Text Box 27"/>
          <p:cNvSpPr txBox="1"/>
          <p:nvPr/>
        </p:nvSpPr>
        <p:spPr>
          <a:xfrm>
            <a:off x="987358" y="6507839"/>
            <a:ext cx="3882818" cy="245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1300"/>
              </a:lnSpc>
              <a:defRPr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Approved for Public Release; Distribution Unlimited. Case Number 18-1693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traight Connector 9"/>
          <p:cNvSpPr/>
          <p:nvPr/>
        </p:nvSpPr>
        <p:spPr>
          <a:xfrm>
            <a:off x="1117600" y="3276600"/>
            <a:ext cx="10373361" cy="0"/>
          </a:xfrm>
          <a:prstGeom prst="line">
            <a:avLst/>
          </a:prstGeom>
          <a:solidFill>
            <a:srgbClr val="FFCC99"/>
          </a:solidFill>
          <a:ln w="12700">
            <a:solidFill>
              <a:srgbClr val="C1CD23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7" name="Text Box 34"/>
          <p:cNvSpPr txBox="1"/>
          <p:nvPr/>
        </p:nvSpPr>
        <p:spPr>
          <a:xfrm>
            <a:off x="9355325" y="6590251"/>
            <a:ext cx="2430273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2018 The MITRE Corporation. All rights reserved.</a:t>
            </a:r>
          </a:p>
        </p:txBody>
      </p:sp>
      <p:sp>
        <p:nvSpPr>
          <p:cNvPr id="68" name="Rectangle 16"/>
          <p:cNvSpPr/>
          <p:nvPr/>
        </p:nvSpPr>
        <p:spPr>
          <a:xfrm>
            <a:off x="-2" y="0"/>
            <a:ext cx="543103" cy="3124200"/>
          </a:xfrm>
          <a:prstGeom prst="rect">
            <a:avLst/>
          </a:prstGeom>
          <a:solidFill>
            <a:srgbClr val="C1CD2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ts val="2500"/>
              </a:lnSpc>
              <a:spcBef>
                <a:spcPts val="10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" name="Rectangle 17"/>
          <p:cNvSpPr/>
          <p:nvPr/>
        </p:nvSpPr>
        <p:spPr>
          <a:xfrm>
            <a:off x="-2" y="3352800"/>
            <a:ext cx="543103" cy="3505200"/>
          </a:xfrm>
          <a:prstGeom prst="rect">
            <a:avLst/>
          </a:prstGeom>
          <a:solidFill>
            <a:srgbClr val="005B9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ts val="2500"/>
              </a:lnSpc>
              <a:spcBef>
                <a:spcPts val="1000"/>
              </a:spcBef>
              <a:defRPr b="1">
                <a:solidFill>
                  <a:srgbClr val="005B9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" name="Straight Connector 11"/>
          <p:cNvSpPr/>
          <p:nvPr/>
        </p:nvSpPr>
        <p:spPr>
          <a:xfrm>
            <a:off x="1098199" y="6534225"/>
            <a:ext cx="10593060" cy="2"/>
          </a:xfrm>
          <a:prstGeom prst="line">
            <a:avLst/>
          </a:prstGeom>
          <a:solidFill>
            <a:srgbClr val="FFCC99"/>
          </a:solidFill>
          <a:ln w="12700">
            <a:solidFill>
              <a:srgbClr val="C1CD23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1" name="Body Level One…"/>
          <p:cNvSpPr txBox="1"/>
          <p:nvPr>
            <p:ph type="body" sz="quarter" idx="1"/>
          </p:nvPr>
        </p:nvSpPr>
        <p:spPr>
          <a:xfrm>
            <a:off x="1098200" y="3463137"/>
            <a:ext cx="6136217" cy="38992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pc="300">
                <a:solidFill>
                  <a:srgbClr val="005B94"/>
                </a:solidFill>
              </a:defRPr>
            </a:lvl1pPr>
            <a:lvl2pPr>
              <a:buClrTx/>
              <a:defRPr spc="300">
                <a:solidFill>
                  <a:srgbClr val="005B94"/>
                </a:solidFill>
              </a:defRPr>
            </a:lvl2pPr>
            <a:lvl3pPr>
              <a:buClrTx/>
              <a:defRPr spc="300">
                <a:solidFill>
                  <a:srgbClr val="005B94"/>
                </a:solidFill>
              </a:defRPr>
            </a:lvl3pPr>
            <a:lvl4pPr marL="1055687" indent="-254000">
              <a:buClrTx/>
              <a:defRPr spc="300">
                <a:solidFill>
                  <a:srgbClr val="005B94"/>
                </a:solidFill>
              </a:defRPr>
            </a:lvl4pPr>
            <a:lvl5pPr>
              <a:buClrTx/>
              <a:defRPr spc="300">
                <a:solidFill>
                  <a:srgbClr val="005B9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xfrm>
            <a:off x="1016000" y="1041287"/>
            <a:ext cx="9662160" cy="19812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4400"/>
              </a:lnSpc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Text Box 15"/>
          <p:cNvSpPr txBox="1"/>
          <p:nvPr/>
        </p:nvSpPr>
        <p:spPr>
          <a:xfrm>
            <a:off x="1143000" y="4310145"/>
            <a:ext cx="3213101" cy="697472"/>
          </a:xfrm>
          <a:prstGeom prst="rect">
            <a:avLst/>
          </a:prstGeom>
          <a:solidFill>
            <a:srgbClr val="F6D8D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1030287">
              <a:lnSpc>
                <a:spcPts val="1200"/>
              </a:lnSpc>
              <a:defRPr b="1" sz="1000">
                <a:latin typeface="Arial"/>
                <a:ea typeface="Arial"/>
                <a:cs typeface="Arial"/>
                <a:sym typeface="Arial"/>
              </a:defRPr>
            </a:pPr>
            <a:r>
              <a:t>Note:</a:t>
            </a:r>
            <a:r>
              <a:rPr b="0"/>
              <a:t> Use this as a divider slide when separating sections of your briefing.</a:t>
            </a:r>
          </a:p>
          <a:p>
            <a:pPr defTabSz="1030287">
              <a:lnSpc>
                <a:spcPts val="1200"/>
              </a:lnSpc>
              <a:defRPr sz="1000">
                <a:latin typeface="Arial"/>
                <a:ea typeface="Arial"/>
                <a:cs typeface="Arial"/>
                <a:sym typeface="Arial"/>
              </a:defRPr>
            </a:pPr>
            <a:r>
              <a:t>To remove or change information in the footer, view the Slide Master and edit from there.</a:t>
            </a:r>
          </a:p>
        </p:txBody>
      </p:sp>
      <p:sp>
        <p:nvSpPr>
          <p:cNvPr id="74" name="Text Box 27"/>
          <p:cNvSpPr txBox="1"/>
          <p:nvPr/>
        </p:nvSpPr>
        <p:spPr>
          <a:xfrm>
            <a:off x="987358" y="6507839"/>
            <a:ext cx="3882818" cy="245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1300"/>
              </a:lnSpc>
              <a:defRPr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Approved for Public Release; Distribution Unlimited. Case Number 18-1693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xfrm>
            <a:off x="9669656" y="64168"/>
            <a:ext cx="358412" cy="35066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2"/>
          <p:cNvSpPr/>
          <p:nvPr/>
        </p:nvSpPr>
        <p:spPr>
          <a:xfrm>
            <a:off x="-2" y="0"/>
            <a:ext cx="543103" cy="1219203"/>
          </a:xfrm>
          <a:prstGeom prst="rect">
            <a:avLst/>
          </a:prstGeom>
          <a:solidFill>
            <a:srgbClr val="C1CD2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ts val="2500"/>
              </a:lnSpc>
              <a:spcBef>
                <a:spcPts val="10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1" name="Rectangle 3"/>
          <p:cNvSpPr/>
          <p:nvPr/>
        </p:nvSpPr>
        <p:spPr>
          <a:xfrm>
            <a:off x="-2" y="1371599"/>
            <a:ext cx="543103" cy="5486403"/>
          </a:xfrm>
          <a:prstGeom prst="rect">
            <a:avLst/>
          </a:prstGeom>
          <a:solidFill>
            <a:srgbClr val="005B9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ts val="2500"/>
              </a:lnSpc>
              <a:spcBef>
                <a:spcPts val="1000"/>
              </a:spcBef>
              <a:defRPr b="1">
                <a:solidFill>
                  <a:srgbClr val="005B9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2" name="Text Box 27"/>
          <p:cNvSpPr txBox="1"/>
          <p:nvPr/>
        </p:nvSpPr>
        <p:spPr>
          <a:xfrm>
            <a:off x="987358" y="6507839"/>
            <a:ext cx="3882818" cy="245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1300"/>
              </a:lnSpc>
              <a:defRPr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Approved for Public Release; Distribution Unlimited. Case Number 18-1693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3"/>
          <p:cNvSpPr/>
          <p:nvPr/>
        </p:nvSpPr>
        <p:spPr>
          <a:xfrm>
            <a:off x="0" y="0"/>
            <a:ext cx="800103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1" name="Body Level One…"/>
          <p:cNvSpPr txBox="1"/>
          <p:nvPr>
            <p:ph type="body" sz="quarter" idx="1"/>
          </p:nvPr>
        </p:nvSpPr>
        <p:spPr>
          <a:xfrm>
            <a:off x="1979084" y="2486024"/>
            <a:ext cx="8280401" cy="1666876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3600">
                <a:solidFill>
                  <a:srgbClr val="005B94"/>
                </a:solidFill>
              </a:defRPr>
            </a:lvl1pPr>
            <a:lvl2pPr marL="698816" indent="-411479" algn="ctr">
              <a:buClrTx/>
              <a:defRPr sz="3600">
                <a:solidFill>
                  <a:srgbClr val="005B94"/>
                </a:solidFill>
              </a:defRPr>
            </a:lvl2pPr>
            <a:lvl3pPr marL="979487" indent="-463550" algn="ctr">
              <a:buClrTx/>
              <a:defRPr sz="3600">
                <a:solidFill>
                  <a:srgbClr val="005B94"/>
                </a:solidFill>
              </a:defRPr>
            </a:lvl3pPr>
            <a:lvl4pPr marL="1258887" indent="-457200" algn="ctr">
              <a:buClrTx/>
              <a:defRPr sz="3600">
                <a:solidFill>
                  <a:srgbClr val="005B94"/>
                </a:solidFill>
              </a:defRPr>
            </a:lvl4pPr>
            <a:lvl5pPr marL="1547812" indent="-457200" algn="ctr">
              <a:buClrTx/>
              <a:defRPr sz="3600">
                <a:solidFill>
                  <a:srgbClr val="005B9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traight Connector 7"/>
          <p:cNvSpPr/>
          <p:nvPr/>
        </p:nvSpPr>
        <p:spPr>
          <a:xfrm>
            <a:off x="546099" y="2200275"/>
            <a:ext cx="11074402" cy="0"/>
          </a:xfrm>
          <a:prstGeom prst="line">
            <a:avLst/>
          </a:prstGeom>
          <a:ln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3" name="Straight Connector 8"/>
          <p:cNvSpPr/>
          <p:nvPr/>
        </p:nvSpPr>
        <p:spPr>
          <a:xfrm>
            <a:off x="546099" y="4343400"/>
            <a:ext cx="11074402" cy="0"/>
          </a:xfrm>
          <a:prstGeom prst="line">
            <a:avLst/>
          </a:prstGeom>
          <a:ln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4" name="Text Box 27"/>
          <p:cNvSpPr txBox="1"/>
          <p:nvPr/>
        </p:nvSpPr>
        <p:spPr>
          <a:xfrm>
            <a:off x="987358" y="6507839"/>
            <a:ext cx="3882818" cy="245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1300"/>
              </a:lnSpc>
              <a:defRPr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Approved for Public Release; Distribution Unlimited. Case Number 18-1693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3" name="Body Level One…"/>
          <p:cNvSpPr txBox="1"/>
          <p:nvPr>
            <p:ph type="body" sz="half" idx="1"/>
          </p:nvPr>
        </p:nvSpPr>
        <p:spPr>
          <a:xfrm>
            <a:off x="812800" y="1498596"/>
            <a:ext cx="5384800" cy="4525965"/>
          </a:xfrm>
          <a:prstGeom prst="rect">
            <a:avLst/>
          </a:prstGeom>
        </p:spPr>
        <p:txBody>
          <a:bodyPr/>
          <a:lstStyle>
            <a:lvl4pPr marL="1055687" indent="-2540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2"/>
          <p:cNvSpPr txBox="1"/>
          <p:nvPr/>
        </p:nvSpPr>
        <p:spPr>
          <a:xfrm>
            <a:off x="1613645" y="3032637"/>
            <a:ext cx="9117857" cy="1331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The views, opinions, and/or findings contained in this report are those of The MITRE Corporation and should not be construed as an official government position, policy, or decision, unless designated by other documentation.</a:t>
            </a:r>
            <a:br/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For internal MITRE use. This document was prepared for authorized distribution only. It has not been approved for public release. (FastJump: release statements for applicable release statement).</a:t>
            </a:r>
            <a:br/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Insert data rights legend information here, if applicable (FJ: data rights legend).</a:t>
            </a:r>
          </a:p>
        </p:txBody>
      </p:sp>
      <p:sp>
        <p:nvSpPr>
          <p:cNvPr id="122" name="Text Box 15"/>
          <p:cNvSpPr txBox="1"/>
          <p:nvPr/>
        </p:nvSpPr>
        <p:spPr>
          <a:xfrm>
            <a:off x="820394" y="776624"/>
            <a:ext cx="4816292" cy="392673"/>
          </a:xfrm>
          <a:prstGeom prst="rect">
            <a:avLst/>
          </a:prstGeom>
          <a:solidFill>
            <a:srgbClr val="F6D8D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1030287">
              <a:lnSpc>
                <a:spcPts val="1200"/>
              </a:lnSpc>
              <a:defRPr b="1" sz="1000">
                <a:latin typeface="Arial"/>
                <a:ea typeface="Arial"/>
                <a:cs typeface="Arial"/>
                <a:sym typeface="Arial"/>
              </a:defRPr>
            </a:pPr>
            <a:r>
              <a:t>Note:</a:t>
            </a:r>
            <a:r>
              <a:rPr b="0"/>
              <a:t> . If needed , this slide (and all copyright information) should be the last slide of your briefing when being delivered.</a:t>
            </a:r>
          </a:p>
        </p:txBody>
      </p:sp>
      <p:sp>
        <p:nvSpPr>
          <p:cNvPr id="123" name="Rectangle 7"/>
          <p:cNvSpPr txBox="1"/>
          <p:nvPr/>
        </p:nvSpPr>
        <p:spPr>
          <a:xfrm>
            <a:off x="1613645" y="1609725"/>
            <a:ext cx="9117857" cy="1153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Sponsor: 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Dept. No.: 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Contract No.: 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Project No.: 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Derived From:  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Declassify On: 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8"/>
          <p:cNvSpPr/>
          <p:nvPr/>
        </p:nvSpPr>
        <p:spPr>
          <a:xfrm>
            <a:off x="824410" y="1295400"/>
            <a:ext cx="10961191" cy="0"/>
          </a:xfrm>
          <a:prstGeom prst="line">
            <a:avLst/>
          </a:prstGeom>
          <a:solidFill>
            <a:srgbClr val="FFCC99"/>
          </a:solidFill>
          <a:ln w="12700">
            <a:solidFill>
              <a:srgbClr val="C1CD23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Rectangle 9"/>
          <p:cNvSpPr/>
          <p:nvPr/>
        </p:nvSpPr>
        <p:spPr>
          <a:xfrm>
            <a:off x="-2" y="0"/>
            <a:ext cx="543103" cy="1219203"/>
          </a:xfrm>
          <a:prstGeom prst="rect">
            <a:avLst/>
          </a:prstGeom>
          <a:solidFill>
            <a:srgbClr val="C1CD2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ts val="2500"/>
              </a:lnSpc>
              <a:spcBef>
                <a:spcPts val="10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" name="Rectangle 10"/>
          <p:cNvSpPr/>
          <p:nvPr/>
        </p:nvSpPr>
        <p:spPr>
          <a:xfrm>
            <a:off x="-2" y="1381538"/>
            <a:ext cx="543103" cy="5486403"/>
          </a:xfrm>
          <a:prstGeom prst="rect">
            <a:avLst/>
          </a:prstGeom>
          <a:solidFill>
            <a:srgbClr val="005B9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ts val="2500"/>
              </a:lnSpc>
              <a:spcBef>
                <a:spcPts val="1000"/>
              </a:spcBef>
              <a:defRPr b="1">
                <a:solidFill>
                  <a:srgbClr val="005B9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" name="Text Box 27"/>
          <p:cNvSpPr txBox="1"/>
          <p:nvPr/>
        </p:nvSpPr>
        <p:spPr>
          <a:xfrm>
            <a:off x="987358" y="6507839"/>
            <a:ext cx="3882818" cy="245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1300"/>
              </a:lnSpc>
              <a:defRPr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Approved for Public Release; Distribution Unlimited. Case Number 18-1693</a:t>
            </a:r>
          </a:p>
        </p:txBody>
      </p:sp>
      <p:sp>
        <p:nvSpPr>
          <p:cNvPr id="6" name="Title Text"/>
          <p:cNvSpPr txBox="1"/>
          <p:nvPr>
            <p:ph type="title"/>
          </p:nvPr>
        </p:nvSpPr>
        <p:spPr>
          <a:xfrm>
            <a:off x="812800" y="274638"/>
            <a:ext cx="10972800" cy="86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812800" y="1447800"/>
            <a:ext cx="10972800" cy="4962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9765907" y="64168"/>
            <a:ext cx="358411" cy="3506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005B94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005B94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005B94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005B94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005B94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005B94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005B94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005B94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005B94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31775" marR="0" indent="-2317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5B94"/>
        </a:buClr>
        <a:buSzPct val="120000"/>
        <a:buFontTx/>
        <a:buChar char="▪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15937" marR="0" indent="-228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5B94"/>
        </a:buClr>
        <a:buSzPct val="100000"/>
        <a:buFontTx/>
        <a:buChar char="–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773464" marR="0" indent="-25752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5B94"/>
        </a:buClr>
        <a:buSzPct val="110000"/>
        <a:buFontTx/>
        <a:buChar char="▪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058332" marR="0" indent="-31220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5B94"/>
        </a:buClr>
        <a:buSzPct val="100000"/>
        <a:buFontTx/>
        <a:buChar char="–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1344612" marR="0" indent="-254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5B94"/>
        </a:buClr>
        <a:buSzPct val="60000"/>
        <a:buFontTx/>
        <a:buChar char="❑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1633536" marR="0" indent="-25399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5B94"/>
        </a:buClr>
        <a:buSzPct val="100000"/>
        <a:buFontTx/>
        <a:buChar char="–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5B94"/>
        </a:buClr>
        <a:buSzPct val="100000"/>
        <a:buFontTx/>
        <a:buChar char="•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5B94"/>
        </a:buClr>
        <a:buSzPct val="100000"/>
        <a:buFontTx/>
        <a:buChar char="•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5B94"/>
        </a:buClr>
        <a:buSzPct val="100000"/>
        <a:buFontTx/>
        <a:buChar char="•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tif"/><Relationship Id="rId5" Type="http://schemas.openxmlformats.org/officeDocument/2006/relationships/image" Target="../media/image7.tif"/><Relationship Id="rId6" Type="http://schemas.openxmlformats.org/officeDocument/2006/relationships/image" Target="../media/image8.tif"/><Relationship Id="rId7" Type="http://schemas.openxmlformats.org/officeDocument/2006/relationships/image" Target="../media/image9.tif"/><Relationship Id="rId8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ubtitle 1"/>
          <p:cNvSpPr txBox="1"/>
          <p:nvPr>
            <p:ph type="body" sz="quarter" idx="1"/>
          </p:nvPr>
        </p:nvSpPr>
        <p:spPr>
          <a:xfrm>
            <a:off x="1044155" y="2568937"/>
            <a:ext cx="7655346" cy="389924"/>
          </a:xfrm>
          <a:prstGeom prst="rect">
            <a:avLst/>
          </a:prstGeom>
        </p:spPr>
        <p:txBody>
          <a:bodyPr/>
          <a:lstStyle/>
          <a:p>
            <a:pPr/>
            <a:r>
              <a:t>July 19, 2018</a:t>
            </a:r>
          </a:p>
        </p:txBody>
      </p:sp>
      <p:sp>
        <p:nvSpPr>
          <p:cNvPr id="134" name="Title 2"/>
          <p:cNvSpPr txBox="1"/>
          <p:nvPr>
            <p:ph type="title"/>
          </p:nvPr>
        </p:nvSpPr>
        <p:spPr>
          <a:xfrm>
            <a:off x="1009528" y="368932"/>
            <a:ext cx="9662160" cy="1981201"/>
          </a:xfrm>
          <a:prstGeom prst="rect">
            <a:avLst/>
          </a:prstGeom>
        </p:spPr>
        <p:txBody>
          <a:bodyPr/>
          <a:lstStyle/>
          <a:p>
            <a:pPr/>
            <a:r>
              <a:t>Flux Notes on Voice </a:t>
            </a:r>
            <a:br/>
            <a:r>
              <a:rPr sz="3200"/>
              <a:t>Pre-Working Session Discussion</a:t>
            </a:r>
          </a:p>
        </p:txBody>
      </p:sp>
      <p:sp>
        <p:nvSpPr>
          <p:cNvPr id="135" name="Text Placeholder 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>
              <a:buSzTx/>
              <a:buNone/>
              <a:defRPr sz="1200">
                <a:solidFill>
                  <a:srgbClr val="005B94"/>
                </a:solidFill>
              </a:defRPr>
            </a:pPr>
          </a:p>
        </p:txBody>
      </p:sp>
      <p:sp>
        <p:nvSpPr>
          <p:cNvPr id="136" name="Text Placeholder 6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>
                <a:solidFill>
                  <a:srgbClr val="005B94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12"/>
          <p:cNvSpPr txBox="1"/>
          <p:nvPr>
            <p:ph type="sldNum" sz="quarter" idx="4294967295"/>
          </p:nvPr>
        </p:nvSpPr>
        <p:spPr>
          <a:xfrm>
            <a:off x="11659451" y="64169"/>
            <a:ext cx="245402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6" name="Rounded Rectangle 60"/>
          <p:cNvSpPr/>
          <p:nvPr/>
        </p:nvSpPr>
        <p:spPr>
          <a:xfrm>
            <a:off x="4343400" y="3173504"/>
            <a:ext cx="6938682" cy="995084"/>
          </a:xfrm>
          <a:prstGeom prst="roundRect">
            <a:avLst>
              <a:gd name="adj" fmla="val 16667"/>
            </a:avLst>
          </a:prstGeom>
          <a:solidFill>
            <a:srgbClr val="B7E3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7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End-to-End Demonstration</a:t>
            </a:r>
          </a:p>
        </p:txBody>
      </p:sp>
      <p:sp>
        <p:nvSpPr>
          <p:cNvPr id="288" name="TextBox 3"/>
          <p:cNvSpPr txBox="1"/>
          <p:nvPr/>
        </p:nvSpPr>
        <p:spPr>
          <a:xfrm>
            <a:off x="781877" y="2967982"/>
            <a:ext cx="2748903" cy="1684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600"/>
              </a:spcBef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8 synthetic encounters conducted by 2 clinicians and 8 patient actors</a:t>
            </a:r>
          </a:p>
          <a:p>
            <a:pPr marL="285750" indent="-285750">
              <a:spcBef>
                <a:spcPts val="6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3 captured via iPad</a:t>
            </a:r>
          </a:p>
          <a:p>
            <a:pPr marL="285750" indent="-285750">
              <a:spcBef>
                <a:spcPts val="6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3 captured via iPhone</a:t>
            </a:r>
          </a:p>
          <a:p>
            <a:pPr marL="285750" indent="-285750">
              <a:spcBef>
                <a:spcPts val="600"/>
              </a:spcBef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2 captured via Jabra Mic</a:t>
            </a:r>
          </a:p>
        </p:txBody>
      </p:sp>
      <p:sp>
        <p:nvSpPr>
          <p:cNvPr id="289" name="Rounded Rectangle 4"/>
          <p:cNvSpPr/>
          <p:nvPr/>
        </p:nvSpPr>
        <p:spPr>
          <a:xfrm>
            <a:off x="649357" y="2858947"/>
            <a:ext cx="2927221" cy="2070862"/>
          </a:xfrm>
          <a:prstGeom prst="roundRect">
            <a:avLst>
              <a:gd name="adj" fmla="val 16667"/>
            </a:avLst>
          </a:prstGeom>
          <a:ln w="6350">
            <a:solidFill>
              <a:srgbClr val="80808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0" name="TextBox 8"/>
          <p:cNvSpPr txBox="1"/>
          <p:nvPr/>
        </p:nvSpPr>
        <p:spPr>
          <a:xfrm>
            <a:off x="4166887" y="1979271"/>
            <a:ext cx="1828802" cy="54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6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Google Cloud Speech-to-Text</a:t>
            </a:r>
          </a:p>
        </p:txBody>
      </p:sp>
      <p:sp>
        <p:nvSpPr>
          <p:cNvPr id="291" name="Rounded Rectangle 9"/>
          <p:cNvSpPr/>
          <p:nvPr/>
        </p:nvSpPr>
        <p:spPr>
          <a:xfrm>
            <a:off x="4166887" y="1853879"/>
            <a:ext cx="1828802" cy="854600"/>
          </a:xfrm>
          <a:prstGeom prst="roundRect">
            <a:avLst>
              <a:gd name="adj" fmla="val 16667"/>
            </a:avLst>
          </a:prstGeom>
          <a:ln w="6350">
            <a:solidFill>
              <a:srgbClr val="80808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cxnSp>
        <p:nvCxnSpPr>
          <p:cNvPr id="292" name="Elbow Connector 11"/>
          <p:cNvCxnSpPr>
            <a:stCxn id="289" idx="0"/>
            <a:endCxn id="291" idx="0"/>
          </p:cNvCxnSpPr>
          <p:nvPr/>
        </p:nvCxnSpPr>
        <p:spPr>
          <a:xfrm flipV="1">
            <a:off x="2108200" y="2286000"/>
            <a:ext cx="2971800" cy="1612900"/>
          </a:xfrm>
          <a:prstGeom prst="bentConnector3">
            <a:avLst>
              <a:gd name="adj1" fmla="val 59401"/>
            </a:avLst>
          </a:prstGeom>
          <a:ln>
            <a:solidFill>
              <a:srgbClr val="000000"/>
            </a:solidFill>
            <a:tailEnd type="triangle"/>
          </a:ln>
        </p:spPr>
      </p:cxnSp>
      <p:sp>
        <p:nvSpPr>
          <p:cNvPr id="293" name="TextBox 12"/>
          <p:cNvSpPr txBox="1"/>
          <p:nvPr/>
        </p:nvSpPr>
        <p:spPr>
          <a:xfrm>
            <a:off x="4166885" y="4778414"/>
            <a:ext cx="1828802" cy="54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6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Human Transcription</a:t>
            </a:r>
          </a:p>
        </p:txBody>
      </p:sp>
      <p:sp>
        <p:nvSpPr>
          <p:cNvPr id="294" name="Rounded Rectangle 13"/>
          <p:cNvSpPr/>
          <p:nvPr/>
        </p:nvSpPr>
        <p:spPr>
          <a:xfrm>
            <a:off x="4166887" y="4653022"/>
            <a:ext cx="1828802" cy="854600"/>
          </a:xfrm>
          <a:prstGeom prst="roundRect">
            <a:avLst>
              <a:gd name="adj" fmla="val 16667"/>
            </a:avLst>
          </a:prstGeom>
          <a:ln w="6350">
            <a:solidFill>
              <a:srgbClr val="80808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cxnSp>
        <p:nvCxnSpPr>
          <p:cNvPr id="295" name="Elbow Connector 14"/>
          <p:cNvCxnSpPr>
            <a:stCxn id="289" idx="0"/>
            <a:endCxn id="294" idx="0"/>
          </p:cNvCxnSpPr>
          <p:nvPr/>
        </p:nvCxnSpPr>
        <p:spPr>
          <a:xfrm>
            <a:off x="2108200" y="3898900"/>
            <a:ext cx="2971800" cy="1181100"/>
          </a:xfrm>
          <a:prstGeom prst="bentConnector3">
            <a:avLst>
              <a:gd name="adj1" fmla="val 59401"/>
            </a:avLst>
          </a:prstGeom>
          <a:ln>
            <a:solidFill>
              <a:srgbClr val="000000"/>
            </a:solidFill>
            <a:tailEnd type="triangle"/>
          </a:ln>
        </p:spPr>
      </p:cxnSp>
      <p:sp>
        <p:nvSpPr>
          <p:cNvPr id="296" name="TextBox 16"/>
          <p:cNvSpPr txBox="1"/>
          <p:nvPr/>
        </p:nvSpPr>
        <p:spPr>
          <a:xfrm>
            <a:off x="4456253" y="3419355"/>
            <a:ext cx="1250068" cy="541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6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Word Error Rate</a:t>
            </a:r>
          </a:p>
        </p:txBody>
      </p:sp>
      <p:cxnSp>
        <p:nvCxnSpPr>
          <p:cNvPr id="297" name="Elbow Connector 18"/>
          <p:cNvCxnSpPr>
            <a:stCxn id="294" idx="0"/>
            <a:endCxn id="296" idx="0"/>
          </p:cNvCxnSpPr>
          <p:nvPr/>
        </p:nvCxnSpPr>
        <p:spPr>
          <a:xfrm flipV="1" rot="16200000">
            <a:off x="4394200" y="4381500"/>
            <a:ext cx="1384300" cy="12700"/>
          </a:xfrm>
          <a:prstGeom prst="bentConnector4">
            <a:avLst>
              <a:gd name="adj1" fmla="val 138532"/>
              <a:gd name="adj2" fmla="val -6800000"/>
            </a:avLst>
          </a:prstGeom>
          <a:ln>
            <a:solidFill>
              <a:srgbClr val="000000"/>
            </a:solidFill>
            <a:tailEnd type="triangle"/>
          </a:ln>
        </p:spPr>
      </p:cxnSp>
      <p:cxnSp>
        <p:nvCxnSpPr>
          <p:cNvPr id="298" name="Elbow Connector 19"/>
          <p:cNvCxnSpPr>
            <a:stCxn id="291" idx="0"/>
            <a:endCxn id="296" idx="0"/>
          </p:cNvCxnSpPr>
          <p:nvPr/>
        </p:nvCxnSpPr>
        <p:spPr>
          <a:xfrm flipH="1">
            <a:off x="5080000" y="2286000"/>
            <a:ext cx="12700" cy="1409700"/>
          </a:xfrm>
          <a:prstGeom prst="bentConnector4">
            <a:avLst>
              <a:gd name="adj1" fmla="val -9100000"/>
              <a:gd name="adj2" fmla="val -48648"/>
            </a:avLst>
          </a:prstGeom>
          <a:ln>
            <a:solidFill>
              <a:srgbClr val="000000"/>
            </a:solidFill>
            <a:tailEnd type="triangle"/>
          </a:ln>
        </p:spPr>
      </p:cxnSp>
      <p:sp>
        <p:nvSpPr>
          <p:cNvPr id="299" name="TextBox 22"/>
          <p:cNvSpPr txBox="1"/>
          <p:nvPr/>
        </p:nvSpPr>
        <p:spPr>
          <a:xfrm>
            <a:off x="6609146" y="4649604"/>
            <a:ext cx="2268641" cy="770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6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Human Annotation of References to Disease Status and Toxicity</a:t>
            </a:r>
          </a:p>
        </p:txBody>
      </p:sp>
      <p:sp>
        <p:nvSpPr>
          <p:cNvPr id="300" name="Rounded Rectangle 23"/>
          <p:cNvSpPr/>
          <p:nvPr/>
        </p:nvSpPr>
        <p:spPr>
          <a:xfrm>
            <a:off x="6516547" y="4649604"/>
            <a:ext cx="2430685" cy="854600"/>
          </a:xfrm>
          <a:prstGeom prst="roundRect">
            <a:avLst>
              <a:gd name="adj" fmla="val 16667"/>
            </a:avLst>
          </a:prstGeom>
          <a:ln w="6350">
            <a:solidFill>
              <a:srgbClr val="80808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1" name="Rounded Rectangle 24"/>
          <p:cNvSpPr/>
          <p:nvPr/>
        </p:nvSpPr>
        <p:spPr>
          <a:xfrm>
            <a:off x="6716048" y="1846384"/>
            <a:ext cx="2048721" cy="854600"/>
          </a:xfrm>
          <a:prstGeom prst="roundRect">
            <a:avLst>
              <a:gd name="adj" fmla="val 16667"/>
            </a:avLst>
          </a:prstGeom>
          <a:ln w="6350">
            <a:solidFill>
              <a:srgbClr val="80808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2" name="TextBox 25"/>
          <p:cNvSpPr txBox="1"/>
          <p:nvPr/>
        </p:nvSpPr>
        <p:spPr>
          <a:xfrm>
            <a:off x="6831800" y="1879176"/>
            <a:ext cx="1828802" cy="770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6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IBM Watson Natural Language Processing</a:t>
            </a:r>
          </a:p>
        </p:txBody>
      </p:sp>
      <p:cxnSp>
        <p:nvCxnSpPr>
          <p:cNvPr id="303" name="Elbow Connector 26"/>
          <p:cNvCxnSpPr>
            <a:stCxn id="294" idx="0"/>
            <a:endCxn id="300" idx="0"/>
          </p:cNvCxnSpPr>
          <p:nvPr/>
        </p:nvCxnSpPr>
        <p:spPr>
          <a:xfrm flipH="1" flipV="1" rot="5400000">
            <a:off x="6400800" y="3759200"/>
            <a:ext cx="12700" cy="2654300"/>
          </a:xfrm>
          <a:prstGeom prst="bentConnector5">
            <a:avLst>
              <a:gd name="adj1" fmla="val 100000"/>
              <a:gd name="adj2" fmla="val -44019"/>
              <a:gd name="adj3" fmla="val -5300000"/>
            </a:avLst>
          </a:prstGeom>
          <a:ln>
            <a:solidFill>
              <a:srgbClr val="000000"/>
            </a:solidFill>
            <a:tailEnd type="triangle"/>
          </a:ln>
        </p:spPr>
      </p:cxnSp>
      <p:cxnSp>
        <p:nvCxnSpPr>
          <p:cNvPr id="304" name="Elbow Connector 29"/>
          <p:cNvCxnSpPr>
            <a:stCxn id="291" idx="0"/>
            <a:endCxn id="301" idx="0"/>
          </p:cNvCxnSpPr>
          <p:nvPr/>
        </p:nvCxnSpPr>
        <p:spPr>
          <a:xfrm flipV="1">
            <a:off x="5080000" y="2273300"/>
            <a:ext cx="2654300" cy="12700"/>
          </a:xfrm>
          <a:prstGeom prst="bentConnector3">
            <a:avLst>
              <a:gd name="adj1" fmla="val 47846"/>
            </a:avLst>
          </a:prstGeom>
          <a:ln>
            <a:solidFill>
              <a:srgbClr val="000000"/>
            </a:solidFill>
            <a:tailEnd type="triangle"/>
          </a:ln>
        </p:spPr>
      </p:cxnSp>
      <p:sp>
        <p:nvSpPr>
          <p:cNvPr id="305" name="TextBox 32"/>
          <p:cNvSpPr txBox="1"/>
          <p:nvPr/>
        </p:nvSpPr>
        <p:spPr>
          <a:xfrm>
            <a:off x="7117901" y="3444809"/>
            <a:ext cx="1250068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6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????</a:t>
            </a:r>
          </a:p>
        </p:txBody>
      </p:sp>
      <p:cxnSp>
        <p:nvCxnSpPr>
          <p:cNvPr id="306" name="Elbow Connector 33"/>
          <p:cNvCxnSpPr>
            <a:stCxn id="299" idx="0"/>
            <a:endCxn id="305" idx="0"/>
          </p:cNvCxnSpPr>
          <p:nvPr/>
        </p:nvCxnSpPr>
        <p:spPr>
          <a:xfrm flipH="1" flipV="1">
            <a:off x="7747000" y="3606800"/>
            <a:ext cx="12700" cy="1422400"/>
          </a:xfrm>
          <a:prstGeom prst="bentConnector5">
            <a:avLst>
              <a:gd name="adj1" fmla="val 100000"/>
              <a:gd name="adj2" fmla="val -45535"/>
              <a:gd name="adj3" fmla="val -6800000"/>
            </a:avLst>
          </a:prstGeom>
          <a:ln>
            <a:solidFill>
              <a:srgbClr val="000000"/>
            </a:solidFill>
            <a:tailEnd type="triangle"/>
          </a:ln>
        </p:spPr>
      </p:cxnSp>
      <p:cxnSp>
        <p:nvCxnSpPr>
          <p:cNvPr id="307" name="Elbow Connector 34"/>
          <p:cNvCxnSpPr>
            <a:stCxn id="302" idx="0"/>
            <a:endCxn id="305" idx="0"/>
          </p:cNvCxnSpPr>
          <p:nvPr/>
        </p:nvCxnSpPr>
        <p:spPr>
          <a:xfrm flipH="1">
            <a:off x="7747000" y="2260600"/>
            <a:ext cx="12700" cy="1346200"/>
          </a:xfrm>
          <a:prstGeom prst="bentConnector5">
            <a:avLst>
              <a:gd name="adj1" fmla="val 100000"/>
              <a:gd name="adj2" fmla="val -47169"/>
              <a:gd name="adj3" fmla="val -6800000"/>
            </a:avLst>
          </a:prstGeom>
          <a:ln>
            <a:solidFill>
              <a:srgbClr val="000000"/>
            </a:solidFill>
            <a:tailEnd type="triangle"/>
          </a:ln>
        </p:spPr>
      </p:cxnSp>
      <p:sp>
        <p:nvSpPr>
          <p:cNvPr id="308" name="Rounded Rectangle 43"/>
          <p:cNvSpPr/>
          <p:nvPr/>
        </p:nvSpPr>
        <p:spPr>
          <a:xfrm>
            <a:off x="9455984" y="1850499"/>
            <a:ext cx="2048720" cy="854600"/>
          </a:xfrm>
          <a:prstGeom prst="roundRect">
            <a:avLst>
              <a:gd name="adj" fmla="val 16667"/>
            </a:avLst>
          </a:prstGeom>
          <a:ln w="6350">
            <a:solidFill>
              <a:srgbClr val="80808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9" name="TextBox 44"/>
          <p:cNvSpPr txBox="1"/>
          <p:nvPr/>
        </p:nvSpPr>
        <p:spPr>
          <a:xfrm>
            <a:off x="9571735" y="1989308"/>
            <a:ext cx="1828802" cy="54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6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Generation of Structured Phrase</a:t>
            </a:r>
          </a:p>
        </p:txBody>
      </p:sp>
      <p:sp>
        <p:nvSpPr>
          <p:cNvPr id="310" name="Rounded Rectangle 47"/>
          <p:cNvSpPr/>
          <p:nvPr/>
        </p:nvSpPr>
        <p:spPr>
          <a:xfrm>
            <a:off x="9455984" y="4641512"/>
            <a:ext cx="2048720" cy="854600"/>
          </a:xfrm>
          <a:prstGeom prst="roundRect">
            <a:avLst>
              <a:gd name="adj" fmla="val 16667"/>
            </a:avLst>
          </a:prstGeom>
          <a:ln w="6350">
            <a:solidFill>
              <a:srgbClr val="80808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1" name="TextBox 48"/>
          <p:cNvSpPr txBox="1"/>
          <p:nvPr/>
        </p:nvSpPr>
        <p:spPr>
          <a:xfrm>
            <a:off x="9518725" y="4780322"/>
            <a:ext cx="1932971" cy="54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6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Human Creation of Structured Phrase</a:t>
            </a:r>
          </a:p>
        </p:txBody>
      </p:sp>
      <p:cxnSp>
        <p:nvCxnSpPr>
          <p:cNvPr id="312" name="Elbow Connector 49"/>
          <p:cNvCxnSpPr>
            <a:stCxn id="300" idx="0"/>
            <a:endCxn id="310" idx="0"/>
          </p:cNvCxnSpPr>
          <p:nvPr/>
        </p:nvCxnSpPr>
        <p:spPr>
          <a:xfrm flipV="1">
            <a:off x="7734300" y="5067300"/>
            <a:ext cx="2743200" cy="12700"/>
          </a:xfrm>
          <a:prstGeom prst="bentConnector4">
            <a:avLst>
              <a:gd name="adj1" fmla="val 53703"/>
              <a:gd name="adj2" fmla="val -5300000"/>
            </a:avLst>
          </a:prstGeom>
          <a:ln>
            <a:solidFill>
              <a:srgbClr val="000000"/>
            </a:solidFill>
            <a:tailEnd type="triangle"/>
          </a:ln>
        </p:spPr>
      </p:cxnSp>
      <p:cxnSp>
        <p:nvCxnSpPr>
          <p:cNvPr id="313" name="Elbow Connector 53"/>
          <p:cNvCxnSpPr>
            <a:stCxn id="301" idx="0"/>
            <a:endCxn id="308" idx="0"/>
          </p:cNvCxnSpPr>
          <p:nvPr/>
        </p:nvCxnSpPr>
        <p:spPr>
          <a:xfrm>
            <a:off x="7734300" y="2273300"/>
            <a:ext cx="2743200" cy="1270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tailEnd type="triangle"/>
          </a:ln>
        </p:spPr>
      </p:cxnSp>
      <p:sp>
        <p:nvSpPr>
          <p:cNvPr id="314" name="TextBox 57"/>
          <p:cNvSpPr txBox="1"/>
          <p:nvPr/>
        </p:nvSpPr>
        <p:spPr>
          <a:xfrm>
            <a:off x="9812745" y="3444809"/>
            <a:ext cx="1250068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6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????</a:t>
            </a:r>
          </a:p>
        </p:txBody>
      </p:sp>
      <p:sp>
        <p:nvSpPr>
          <p:cNvPr id="315" name="Elbow Connector 58"/>
          <p:cNvSpPr/>
          <p:nvPr/>
        </p:nvSpPr>
        <p:spPr>
          <a:xfrm flipV="1" rot="16200000">
            <a:off x="10004924" y="4210132"/>
            <a:ext cx="866243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6" name="Elbow Connector 59"/>
          <p:cNvSpPr/>
          <p:nvPr/>
        </p:nvSpPr>
        <p:spPr>
          <a:xfrm rot="5400000">
            <a:off x="10072092" y="3071141"/>
            <a:ext cx="734636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7" name="TextBox 61"/>
          <p:cNvSpPr txBox="1"/>
          <p:nvPr/>
        </p:nvSpPr>
        <p:spPr>
          <a:xfrm rot="16200000">
            <a:off x="3784478" y="3567967"/>
            <a:ext cx="758883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1600">
                <a:solidFill>
                  <a:srgbClr val="26AB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Metrics</a:t>
            </a:r>
          </a:p>
        </p:txBody>
      </p:sp>
      <p:sp>
        <p:nvSpPr>
          <p:cNvPr id="318" name="TextBox 62"/>
          <p:cNvSpPr txBox="1"/>
          <p:nvPr/>
        </p:nvSpPr>
        <p:spPr>
          <a:xfrm>
            <a:off x="8535447" y="3362542"/>
            <a:ext cx="1277300" cy="54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600"/>
              </a:spcBef>
              <a:defRPr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Acceptable thresholds?</a:t>
            </a:r>
          </a:p>
        </p:txBody>
      </p:sp>
      <p:sp>
        <p:nvSpPr>
          <p:cNvPr id="319" name="TextBox 2"/>
          <p:cNvSpPr txBox="1"/>
          <p:nvPr/>
        </p:nvSpPr>
        <p:spPr>
          <a:xfrm>
            <a:off x="812798" y="5803462"/>
            <a:ext cx="11064965" cy="617360"/>
          </a:xfrm>
          <a:prstGeom prst="rect">
            <a:avLst/>
          </a:prstGeom>
          <a:solidFill>
            <a:srgbClr val="005B9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60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Objective: Demonstrate what is possible using existing capabilities, assess whether they have acceptable performance (based on defined thresholds) and determine how we change the approach accordingly</a:t>
            </a:r>
          </a:p>
        </p:txBody>
      </p:sp>
      <p:sp>
        <p:nvSpPr>
          <p:cNvPr id="320" name="TextBox 5"/>
          <p:cNvSpPr txBox="1"/>
          <p:nvPr/>
        </p:nvSpPr>
        <p:spPr>
          <a:xfrm>
            <a:off x="967835" y="2163072"/>
            <a:ext cx="2376985" cy="54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600"/>
              </a:spcBef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Recording Synthetic Encounters</a:t>
            </a:r>
          </a:p>
        </p:txBody>
      </p:sp>
      <p:sp>
        <p:nvSpPr>
          <p:cNvPr id="321" name="TextBox 36"/>
          <p:cNvSpPr txBox="1"/>
          <p:nvPr/>
        </p:nvSpPr>
        <p:spPr>
          <a:xfrm>
            <a:off x="4203124" y="1423834"/>
            <a:ext cx="1756323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600"/>
              </a:spcBef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Speech-to-Text</a:t>
            </a:r>
          </a:p>
        </p:txBody>
      </p:sp>
      <p:sp>
        <p:nvSpPr>
          <p:cNvPr id="322" name="TextBox 37"/>
          <p:cNvSpPr txBox="1"/>
          <p:nvPr/>
        </p:nvSpPr>
        <p:spPr>
          <a:xfrm>
            <a:off x="6853725" y="1249664"/>
            <a:ext cx="1922624" cy="54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600"/>
              </a:spcBef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Natural Language Processing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12"/>
          <p:cNvSpPr txBox="1"/>
          <p:nvPr>
            <p:ph type="sldNum" sz="quarter" idx="4294967295"/>
          </p:nvPr>
        </p:nvSpPr>
        <p:spPr>
          <a:xfrm>
            <a:off x="11668876" y="64169"/>
            <a:ext cx="235976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25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Recording Synthetic Encounters</a:t>
            </a:r>
          </a:p>
        </p:txBody>
      </p:sp>
      <p:sp>
        <p:nvSpPr>
          <p:cNvPr id="326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Approach:</a:t>
            </a:r>
          </a:p>
          <a:p>
            <a:pPr lvl="1">
              <a:buFont typeface="Arial"/>
              <a:defRPr b="0"/>
            </a:pPr>
            <a:r>
              <a:t>Develop “discussion guide” to guide the synthetic encounter</a:t>
            </a:r>
          </a:p>
          <a:p>
            <a:pPr lvl="1">
              <a:buFont typeface="Arial"/>
              <a:defRPr b="0"/>
            </a:pPr>
            <a:r>
              <a:t>Clinician (Joey and Brian) conducts encounter with patient actors</a:t>
            </a:r>
          </a:p>
          <a:p>
            <a:pPr lvl="1">
              <a:buFont typeface="Arial"/>
              <a:defRPr b="0"/>
            </a:pPr>
            <a:r>
              <a:t>Experiment with multiple recording devices and degree of structured dialogue</a:t>
            </a:r>
          </a:p>
          <a:p>
            <a:pPr/>
            <a:r>
              <a:t>Results:</a:t>
            </a:r>
          </a:p>
          <a:p>
            <a:pPr lvl="1">
              <a:buFont typeface="Arial"/>
              <a:defRPr b="0"/>
            </a:pPr>
            <a:r>
              <a:t>Recordings are available here</a:t>
            </a:r>
          </a:p>
          <a:p>
            <a:pPr lvl="1">
              <a:buFont typeface="Arial"/>
              <a:defRPr b="0"/>
            </a:pPr>
            <a:r>
              <a:t>Human transcription and annotations are available here</a:t>
            </a:r>
          </a:p>
          <a:p>
            <a:pPr/>
            <a:r>
              <a:t>Summary of Findings:</a:t>
            </a:r>
          </a:p>
          <a:p>
            <a:pPr lvl="1">
              <a:buFont typeface="Arial"/>
              <a:defRPr b="0"/>
            </a:pPr>
            <a:r>
              <a:t>Consider alternative microphones – ideal bandwidth for speech recognition is 50-8KHz</a:t>
            </a:r>
          </a:p>
          <a:p>
            <a:pPr lvl="2" marL="747712" indent="-231775">
              <a:defRPr b="0" sz="1800"/>
            </a:pPr>
            <a:r>
              <a:t>Jabra Bluetooth Speaker: 6.5KHz (model 710 is 7KHz)</a:t>
            </a:r>
          </a:p>
          <a:p>
            <a:pPr lvl="2" marL="747712" indent="-231775">
              <a:defRPr b="0" sz="1800"/>
            </a:pPr>
            <a:r>
              <a:t>iPad Microphone: 220KHz</a:t>
            </a:r>
          </a:p>
          <a:p>
            <a:pPr lvl="1">
              <a:buFont typeface="Arial"/>
              <a:defRPr b="0"/>
            </a:pPr>
            <a:r>
              <a:t>Determine if additional structure is needed in dialogue to improve NLP performance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Box 12"/>
          <p:cNvSpPr txBox="1"/>
          <p:nvPr>
            <p:ph type="sldNum" sz="quarter" idx="4294967295"/>
          </p:nvPr>
        </p:nvSpPr>
        <p:spPr>
          <a:xfrm>
            <a:off x="11659451" y="64169"/>
            <a:ext cx="245402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29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Speech-to-Text</a:t>
            </a:r>
          </a:p>
        </p:txBody>
      </p:sp>
      <p:sp>
        <p:nvSpPr>
          <p:cNvPr id="33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Approach:</a:t>
            </a:r>
          </a:p>
          <a:p>
            <a:pPr lvl="1">
              <a:buFont typeface="Arial"/>
              <a:defRPr b="0"/>
            </a:pPr>
          </a:p>
          <a:p>
            <a:pPr/>
            <a:r>
              <a:t>Results:</a:t>
            </a:r>
          </a:p>
          <a:p>
            <a:pPr lvl="1">
              <a:buFont typeface="Arial"/>
              <a:defRPr b="0"/>
            </a:pPr>
          </a:p>
          <a:p>
            <a:pPr/>
            <a:r>
              <a:t>Summary of Findings:</a:t>
            </a:r>
          </a:p>
          <a:p>
            <a:pPr lvl="1">
              <a:buFont typeface="Arial"/>
              <a:defRPr b="0"/>
            </a:pPr>
            <a:r>
              <a:t>Assessment of technology</a:t>
            </a:r>
          </a:p>
          <a:p>
            <a:pPr lvl="1">
              <a:buFont typeface="Arial"/>
              <a:defRPr b="0"/>
            </a:pPr>
            <a:r>
              <a:t>Gaps that need to be addressed</a:t>
            </a:r>
          </a:p>
          <a:p>
            <a:pPr lvl="1">
              <a:buFont typeface="Arial"/>
              <a:defRPr b="0"/>
            </a:pPr>
            <a:r>
              <a:t>Outstanding issues</a:t>
            </a:r>
          </a:p>
          <a:p>
            <a:pPr lvl="1">
              <a:buFont typeface="Arial"/>
              <a:defRPr b="0"/>
            </a:pPr>
            <a:r>
              <a:t>Recommended next steps</a:t>
            </a:r>
          </a:p>
        </p:txBody>
      </p:sp>
      <p:sp>
        <p:nvSpPr>
          <p:cNvPr id="331" name="TextBox 4"/>
          <p:cNvSpPr txBox="1"/>
          <p:nvPr/>
        </p:nvSpPr>
        <p:spPr>
          <a:xfrm>
            <a:off x="3069770" y="5584371"/>
            <a:ext cx="1821739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Weiye to fill 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Box 12"/>
          <p:cNvSpPr txBox="1"/>
          <p:nvPr>
            <p:ph type="sldNum" sz="quarter" idx="4294967295"/>
          </p:nvPr>
        </p:nvSpPr>
        <p:spPr>
          <a:xfrm>
            <a:off x="11659451" y="64169"/>
            <a:ext cx="245402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4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Natural Language Processing</a:t>
            </a:r>
          </a:p>
        </p:txBody>
      </p:sp>
      <p:sp>
        <p:nvSpPr>
          <p:cNvPr id="33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Approach:</a:t>
            </a:r>
          </a:p>
          <a:p>
            <a:pPr lvl="1">
              <a:buFont typeface="Arial"/>
              <a:defRPr b="0"/>
            </a:pPr>
          </a:p>
          <a:p>
            <a:pPr/>
            <a:r>
              <a:t>Results:</a:t>
            </a:r>
          </a:p>
          <a:p>
            <a:pPr lvl="1">
              <a:buFont typeface="Arial"/>
              <a:defRPr b="0"/>
            </a:pPr>
          </a:p>
          <a:p>
            <a:pPr/>
            <a:r>
              <a:t>Summary of Findings:</a:t>
            </a:r>
          </a:p>
          <a:p>
            <a:pPr lvl="1">
              <a:buFont typeface="Arial"/>
              <a:defRPr b="0"/>
            </a:pPr>
            <a:r>
              <a:t>Assessment of technology</a:t>
            </a:r>
          </a:p>
          <a:p>
            <a:pPr lvl="1">
              <a:buFont typeface="Arial"/>
              <a:defRPr b="0"/>
            </a:pPr>
            <a:r>
              <a:t>Gaps that need to be addressed</a:t>
            </a:r>
          </a:p>
          <a:p>
            <a:pPr lvl="1">
              <a:buFont typeface="Arial"/>
              <a:defRPr b="0"/>
            </a:pPr>
            <a:r>
              <a:t>Outstanding issues</a:t>
            </a:r>
          </a:p>
          <a:p>
            <a:pPr lvl="1">
              <a:buFont typeface="Arial"/>
              <a:defRPr b="0"/>
            </a:pPr>
            <a:r>
              <a:t>Recommended next steps</a:t>
            </a:r>
          </a:p>
        </p:txBody>
      </p:sp>
      <p:sp>
        <p:nvSpPr>
          <p:cNvPr id="336" name="TextBox 4"/>
          <p:cNvSpPr txBox="1"/>
          <p:nvPr/>
        </p:nvSpPr>
        <p:spPr>
          <a:xfrm>
            <a:off x="3069770" y="5584371"/>
            <a:ext cx="177002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David to fill 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Box 12"/>
          <p:cNvSpPr txBox="1"/>
          <p:nvPr>
            <p:ph type="sldNum" sz="quarter" idx="4294967295"/>
          </p:nvPr>
        </p:nvSpPr>
        <p:spPr>
          <a:xfrm>
            <a:off x="11659451" y="64169"/>
            <a:ext cx="245402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9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Interface with Flux Notes</a:t>
            </a:r>
          </a:p>
        </p:txBody>
      </p:sp>
      <p:sp>
        <p:nvSpPr>
          <p:cNvPr id="34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Flux Notes on Safari (initially on Mac, subsequently on iPad)</a:t>
            </a:r>
          </a:p>
          <a:p>
            <a:pPr/>
          </a:p>
          <a:p>
            <a:pPr/>
            <a:r>
              <a:t>Define format and interface for commands to Flux Notes</a:t>
            </a:r>
          </a:p>
          <a:p>
            <a:pPr lvl="1">
              <a:buFont typeface="Arial"/>
              <a:defRPr b="0"/>
            </a:pPr>
            <a:r>
              <a:t>Call to JavaScript function?</a:t>
            </a:r>
          </a:p>
          <a:p>
            <a:pPr lvl="1">
              <a:buFont typeface="Arial"/>
              <a:defRPr b="0"/>
            </a:pPr>
          </a:p>
          <a:p>
            <a:pPr/>
            <a:r>
              <a:t>Coordination across Flux Notes and Flux Notes on Voice efforts</a:t>
            </a:r>
          </a:p>
          <a:p>
            <a:pPr lvl="1">
              <a:buFont typeface="Arial"/>
              <a:defRPr b="0"/>
            </a:pPr>
            <a:r>
              <a:t>NLP: ensure David Tresner-Kirsch and Sam Bayer are talking</a:t>
            </a:r>
          </a:p>
          <a:p>
            <a:pPr lvl="1">
              <a:buFont typeface="Arial"/>
              <a:defRPr b="0"/>
            </a:pPr>
            <a:r>
              <a:t>Member of Flux Notes on Voice team participate in Flux Notes Scrum</a:t>
            </a:r>
          </a:p>
          <a:p>
            <a:pPr lvl="1">
              <a:buFont typeface="Arial"/>
              <a:defRPr b="0"/>
            </a:pPr>
          </a:p>
          <a:p>
            <a:pPr/>
            <a:r>
              <a:t>Approach and timeline for integration testing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12"/>
          <p:cNvSpPr txBox="1"/>
          <p:nvPr>
            <p:ph type="sldNum" sz="quarter" idx="4294967295"/>
          </p:nvPr>
        </p:nvSpPr>
        <p:spPr>
          <a:xfrm>
            <a:off x="11659451" y="64169"/>
            <a:ext cx="245402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43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Storyboard</a:t>
            </a:r>
          </a:p>
        </p:txBody>
      </p:sp>
      <p:pic>
        <p:nvPicPr>
          <p:cNvPr id="344" name="1.jpg" descr="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617" y="1331063"/>
            <a:ext cx="6944011" cy="5208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Box 12"/>
          <p:cNvSpPr txBox="1"/>
          <p:nvPr>
            <p:ph type="sldNum" sz="quarter" idx="4294967295"/>
          </p:nvPr>
        </p:nvSpPr>
        <p:spPr>
          <a:xfrm>
            <a:off x="11659451" y="64169"/>
            <a:ext cx="245402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47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Storyboard</a:t>
            </a:r>
          </a:p>
        </p:txBody>
      </p:sp>
      <p:pic>
        <p:nvPicPr>
          <p:cNvPr id="348" name="2.jpg" descr="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7850" y="407138"/>
            <a:ext cx="8058300" cy="6043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Box 12"/>
          <p:cNvSpPr txBox="1"/>
          <p:nvPr>
            <p:ph type="sldNum" sz="quarter" idx="4294967295"/>
          </p:nvPr>
        </p:nvSpPr>
        <p:spPr>
          <a:xfrm>
            <a:off x="11659451" y="64169"/>
            <a:ext cx="245402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51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Storyboard</a:t>
            </a:r>
          </a:p>
        </p:txBody>
      </p:sp>
      <p:pic>
        <p:nvPicPr>
          <p:cNvPr id="352" name="3.jpg" descr="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1702" y="402526"/>
            <a:ext cx="8070596" cy="6052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Box 12"/>
          <p:cNvSpPr txBox="1"/>
          <p:nvPr>
            <p:ph type="sldNum" sz="quarter" idx="4294967295"/>
          </p:nvPr>
        </p:nvSpPr>
        <p:spPr>
          <a:xfrm>
            <a:off x="11659451" y="64169"/>
            <a:ext cx="245402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55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Storyboard</a:t>
            </a:r>
          </a:p>
        </p:txBody>
      </p:sp>
      <p:pic>
        <p:nvPicPr>
          <p:cNvPr id="356" name="4.jpg" descr="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6284" y="405963"/>
            <a:ext cx="8061432" cy="6046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12"/>
          <p:cNvSpPr txBox="1"/>
          <p:nvPr>
            <p:ph type="sldNum" sz="quarter" idx="4294967295"/>
          </p:nvPr>
        </p:nvSpPr>
        <p:spPr>
          <a:xfrm>
            <a:off x="11659451" y="64169"/>
            <a:ext cx="245402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59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Storyboard</a:t>
            </a:r>
          </a:p>
        </p:txBody>
      </p:sp>
      <p:pic>
        <p:nvPicPr>
          <p:cNvPr id="360" name="5.jpg" descr="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2771" y="403328"/>
            <a:ext cx="8068458" cy="6051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12"/>
          <p:cNvSpPr txBox="1"/>
          <p:nvPr>
            <p:ph type="sldNum" sz="quarter" idx="4294967295"/>
          </p:nvPr>
        </p:nvSpPr>
        <p:spPr>
          <a:xfrm>
            <a:off x="11730083" y="64169"/>
            <a:ext cx="174770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9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Objectives for Today</a:t>
            </a:r>
          </a:p>
        </p:txBody>
      </p:sp>
      <p:sp>
        <p:nvSpPr>
          <p:cNvPr id="14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plan / initial slides for Monday’s (7/23) working session (Salim Semy)</a:t>
            </a:r>
          </a:p>
          <a:p>
            <a:pPr/>
          </a:p>
          <a:p>
            <a:pPr/>
            <a:r>
              <a:t>Walk through current end-to-end demonstration and initial results, specifically for:</a:t>
            </a:r>
          </a:p>
          <a:p>
            <a:pPr lvl="1">
              <a:buFont typeface="Arial"/>
              <a:defRPr b="0"/>
            </a:pPr>
            <a:r>
              <a:t>Speech-to-Text (Weiye Ma)</a:t>
            </a:r>
          </a:p>
          <a:p>
            <a:pPr lvl="1">
              <a:buFont typeface="Arial"/>
              <a:defRPr b="0"/>
            </a:pPr>
            <a:r>
              <a:t>Natural Language Processing (David Tresner-Kirsch)</a:t>
            </a:r>
          </a:p>
          <a:p>
            <a:pPr marL="0" indent="0">
              <a:buSzTx/>
              <a:buNone/>
              <a:defRPr b="0"/>
            </a:pPr>
          </a:p>
          <a:p>
            <a:pPr/>
            <a:r>
              <a:t>Review working draft of storyboard for demonstration (Edwin Choi)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Box 12"/>
          <p:cNvSpPr txBox="1"/>
          <p:nvPr>
            <p:ph type="sldNum" sz="quarter" idx="4294967295"/>
          </p:nvPr>
        </p:nvSpPr>
        <p:spPr>
          <a:xfrm>
            <a:off x="11659451" y="64169"/>
            <a:ext cx="245402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3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Storyboard</a:t>
            </a:r>
          </a:p>
        </p:txBody>
      </p:sp>
      <p:pic>
        <p:nvPicPr>
          <p:cNvPr id="364" name="6.jpg" descr="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411" y="404558"/>
            <a:ext cx="8065178" cy="6048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Box 12"/>
          <p:cNvSpPr txBox="1"/>
          <p:nvPr>
            <p:ph type="sldNum" sz="quarter" idx="4294967295"/>
          </p:nvPr>
        </p:nvSpPr>
        <p:spPr>
          <a:xfrm>
            <a:off x="11659451" y="64169"/>
            <a:ext cx="245402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7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Storyboard</a:t>
            </a:r>
          </a:p>
        </p:txBody>
      </p:sp>
      <p:pic>
        <p:nvPicPr>
          <p:cNvPr id="368" name="7.jpg" descr="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1839" y="402629"/>
            <a:ext cx="8070322" cy="6052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Box 12"/>
          <p:cNvSpPr txBox="1"/>
          <p:nvPr>
            <p:ph type="sldNum" sz="quarter" idx="4294967295"/>
          </p:nvPr>
        </p:nvSpPr>
        <p:spPr>
          <a:xfrm>
            <a:off x="11659451" y="64169"/>
            <a:ext cx="245402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1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Storyboard</a:t>
            </a:r>
          </a:p>
        </p:txBody>
      </p:sp>
      <p:pic>
        <p:nvPicPr>
          <p:cNvPr id="372" name="8.jpg" descr="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3892" y="404169"/>
            <a:ext cx="8066216" cy="6049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2"/>
          <p:cNvSpPr txBox="1"/>
          <p:nvPr>
            <p:ph type="sldNum" sz="quarter" idx="4294967295"/>
          </p:nvPr>
        </p:nvSpPr>
        <p:spPr>
          <a:xfrm>
            <a:off x="11659451" y="64169"/>
            <a:ext cx="245402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5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Storyboard</a:t>
            </a:r>
          </a:p>
        </p:txBody>
      </p:sp>
      <p:pic>
        <p:nvPicPr>
          <p:cNvPr id="376" name="9.jpg" descr="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3395" y="403796"/>
            <a:ext cx="8067210" cy="6050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Box 12"/>
          <p:cNvSpPr txBox="1"/>
          <p:nvPr>
            <p:ph type="sldNum" sz="quarter" idx="4294967295"/>
          </p:nvPr>
        </p:nvSpPr>
        <p:spPr>
          <a:xfrm>
            <a:off x="11659451" y="64169"/>
            <a:ext cx="245402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9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Storyboard</a:t>
            </a:r>
          </a:p>
        </p:txBody>
      </p:sp>
      <p:pic>
        <p:nvPicPr>
          <p:cNvPr id="380" name="10.jpg" descr="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2866" y="403399"/>
            <a:ext cx="8068268" cy="6051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Box 12"/>
          <p:cNvSpPr txBox="1"/>
          <p:nvPr>
            <p:ph type="sldNum" sz="quarter" idx="4294967295"/>
          </p:nvPr>
        </p:nvSpPr>
        <p:spPr>
          <a:xfrm>
            <a:off x="11659451" y="64169"/>
            <a:ext cx="245402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83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Storyboard</a:t>
            </a:r>
          </a:p>
        </p:txBody>
      </p:sp>
      <p:pic>
        <p:nvPicPr>
          <p:cNvPr id="384" name="11.jpg" descr="1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1723" y="402542"/>
            <a:ext cx="8070554" cy="6052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2"/>
          <p:cNvSpPr txBox="1"/>
          <p:nvPr>
            <p:ph type="sldNum" sz="quarter" idx="4294967295"/>
          </p:nvPr>
        </p:nvSpPr>
        <p:spPr>
          <a:xfrm>
            <a:off x="11730083" y="64169"/>
            <a:ext cx="174770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3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Flux Notes on Voice</a:t>
            </a:r>
          </a:p>
        </p:txBody>
      </p:sp>
      <p:sp>
        <p:nvSpPr>
          <p:cNvPr id="14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Mission:</a:t>
            </a:r>
          </a:p>
          <a:p>
            <a:pPr/>
            <a:r>
              <a:t>Capture accurate, verified </a:t>
            </a:r>
          </a:p>
          <a:p>
            <a:pPr/>
            <a:r>
              <a:t>patient stories </a:t>
            </a:r>
          </a:p>
          <a:p>
            <a:pPr/>
            <a:r>
              <a:t>and </a:t>
            </a:r>
          </a:p>
          <a:p>
            <a:pPr/>
            <a:r>
              <a:t>structured patient health data </a:t>
            </a:r>
          </a:p>
          <a:p>
            <a:pPr/>
            <a:r>
              <a:t>from conversational patient-clinician meetings (F2F and/or remote).</a:t>
            </a:r>
          </a:p>
          <a:p>
            <a:pPr/>
          </a:p>
          <a:p>
            <a:pPr marL="0" indent="0">
              <a:buSzTx/>
              <a:buNone/>
            </a:pPr>
            <a:r>
              <a:t>Goal:</a:t>
            </a:r>
          </a:p>
          <a:p>
            <a:pPr/>
            <a:r>
              <a:t>Marginally reduce clinician burden compared to EHR-based structured data entry of 2017. </a:t>
            </a:r>
          </a:p>
          <a:p>
            <a:pPr/>
            <a:r>
              <a:t>The Patient Stories and their Structured Patient Health Data are the targets; “capture burden” is the obstacle to reduce.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2"/>
          <p:cNvSpPr txBox="1"/>
          <p:nvPr>
            <p:ph type="sldNum" sz="quarter" idx="4294967295"/>
          </p:nvPr>
        </p:nvSpPr>
        <p:spPr>
          <a:xfrm>
            <a:off x="11730083" y="64169"/>
            <a:ext cx="174770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7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Team</a:t>
            </a:r>
          </a:p>
        </p:txBody>
      </p:sp>
      <p:sp>
        <p:nvSpPr>
          <p:cNvPr id="14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Salim Semy: Task Lead</a:t>
            </a:r>
          </a:p>
          <a:p>
            <a:pPr/>
            <a:r>
              <a:t>Harry Sleeper: Strategy Advisor</a:t>
            </a:r>
          </a:p>
          <a:p>
            <a:pPr/>
            <a:r>
              <a:t>Joey Nichols: Clinical SME</a:t>
            </a:r>
          </a:p>
          <a:p>
            <a:pPr/>
            <a:r>
              <a:t>Brian Anderson: Clinical SME</a:t>
            </a:r>
          </a:p>
          <a:p>
            <a:pPr/>
            <a:r>
              <a:t>Cheryl Clark: Natural Language Processing SME</a:t>
            </a:r>
          </a:p>
          <a:p>
            <a:pPr/>
            <a:r>
              <a:t>Weiye Ma: Speech to Text</a:t>
            </a:r>
          </a:p>
          <a:p>
            <a:pPr/>
            <a:r>
              <a:t>David Tresner-Kirsch: Natural Language Processing</a:t>
            </a:r>
          </a:p>
          <a:p>
            <a:pPr/>
            <a:r>
              <a:t>Rob Horn: Mobile / Web App Development; POC to Flux Notes team</a:t>
            </a:r>
          </a:p>
          <a:p>
            <a:pPr/>
            <a:r>
              <a:t>Andy Hunt: Mobile / Web App Development</a:t>
            </a:r>
          </a:p>
          <a:p>
            <a:pPr/>
            <a:r>
              <a:t>Juhan Sonin and Edwin Choi: User Experience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12"/>
          <p:cNvSpPr txBox="1"/>
          <p:nvPr>
            <p:ph type="sldNum" sz="quarter" idx="4294967295"/>
          </p:nvPr>
        </p:nvSpPr>
        <p:spPr>
          <a:xfrm>
            <a:off x="11730083" y="64169"/>
            <a:ext cx="174770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1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Minimum Viable Product (as of 18 Jul 2018)</a:t>
            </a:r>
          </a:p>
        </p:txBody>
      </p:sp>
      <p:sp>
        <p:nvSpPr>
          <p:cNvPr id="152" name="Rectangle 2"/>
          <p:cNvSpPr txBox="1"/>
          <p:nvPr/>
        </p:nvSpPr>
        <p:spPr>
          <a:xfrm>
            <a:off x="7707896" y="1884763"/>
            <a:ext cx="4242311" cy="290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The MVP for this task is a prototype mobile app that can:</a:t>
            </a:r>
          </a:p>
          <a:p>
            <a:pPr lvl="1" indent="457200"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recognize in conversational speech, </a:t>
            </a:r>
          </a:p>
          <a:p>
            <a:pPr lvl="1" indent="457200"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capture digitally, </a:t>
            </a:r>
          </a:p>
          <a:p>
            <a:pPr lvl="1" indent="457200">
              <a:defRPr b="1" strike="sngStrike" sz="16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confirm via touch, and then </a:t>
            </a:r>
          </a:p>
          <a:p>
            <a:pPr lvl="1" indent="457200"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update in Flux Notes </a:t>
            </a:r>
          </a:p>
          <a:p>
            <a:pPr lvl="1" indent="457200">
              <a:defRPr b="1" sz="1600">
                <a:latin typeface="Arial"/>
                <a:ea typeface="Arial"/>
                <a:cs typeface="Arial"/>
                <a:sym typeface="Arial"/>
              </a:defRPr>
            </a:pPr>
            <a:r>
              <a:t>two structured cancer core data elements: 1. disease status and 2. toxicity, using the relevant Oncology SHR value sets </a:t>
            </a:r>
          </a:p>
          <a:p>
            <a:pPr lvl="1" indent="457200">
              <a:defRPr b="1">
                <a:latin typeface="Arial"/>
                <a:ea typeface="Arial"/>
                <a:cs typeface="Arial"/>
                <a:sym typeface="Arial"/>
              </a:defRPr>
            </a:pPr>
          </a:p>
          <a:p>
            <a:pPr lvl="1" indent="457200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by 24 September 2018</a:t>
            </a:r>
          </a:p>
        </p:txBody>
      </p:sp>
      <p:pic>
        <p:nvPicPr>
          <p:cNvPr id="153" name="Picture 30" descr="Picture 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721" y="4918173"/>
            <a:ext cx="340427" cy="567377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Rounded Rectangle 31"/>
          <p:cNvSpPr/>
          <p:nvPr/>
        </p:nvSpPr>
        <p:spPr>
          <a:xfrm>
            <a:off x="2643415" y="4267448"/>
            <a:ext cx="4928299" cy="1711207"/>
          </a:xfrm>
          <a:prstGeom prst="roundRect">
            <a:avLst>
              <a:gd name="adj" fmla="val 16667"/>
            </a:avLst>
          </a:prstGeom>
          <a:ln w="6350">
            <a:solidFill>
              <a:srgbClr val="80808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5" name="TextBox 36"/>
          <p:cNvSpPr txBox="1"/>
          <p:nvPr/>
        </p:nvSpPr>
        <p:spPr>
          <a:xfrm>
            <a:off x="3620377" y="6002292"/>
            <a:ext cx="459999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iPad</a:t>
            </a:r>
          </a:p>
        </p:txBody>
      </p:sp>
      <p:pic>
        <p:nvPicPr>
          <p:cNvPr id="156" name="Picture 37" descr="Picture 3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4759" y="4892990"/>
            <a:ext cx="592561" cy="59256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traight Connector 40"/>
          <p:cNvSpPr/>
          <p:nvPr/>
        </p:nvSpPr>
        <p:spPr>
          <a:xfrm>
            <a:off x="1226419" y="5189268"/>
            <a:ext cx="318343" cy="3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8" name="Straight Connector 41"/>
          <p:cNvSpPr/>
          <p:nvPr/>
        </p:nvSpPr>
        <p:spPr>
          <a:xfrm>
            <a:off x="2188680" y="5189268"/>
            <a:ext cx="318343" cy="3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9" name="TextBox 45"/>
          <p:cNvSpPr txBox="1"/>
          <p:nvPr/>
        </p:nvSpPr>
        <p:spPr>
          <a:xfrm>
            <a:off x="2788098" y="5019990"/>
            <a:ext cx="746580" cy="28882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iOS app</a:t>
            </a:r>
          </a:p>
        </p:txBody>
      </p:sp>
      <p:pic>
        <p:nvPicPr>
          <p:cNvPr id="160" name="Picture 46" descr="Picture 4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5539" y="1913699"/>
            <a:ext cx="1087441" cy="6203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3" name="Cloud 47"/>
          <p:cNvGrpSpPr/>
          <p:nvPr/>
        </p:nvGrpSpPr>
        <p:grpSpPr>
          <a:xfrm>
            <a:off x="3430867" y="1612576"/>
            <a:ext cx="2415706" cy="1520539"/>
            <a:chOff x="51" y="-15"/>
            <a:chExt cx="2415704" cy="1520538"/>
          </a:xfrm>
        </p:grpSpPr>
        <p:sp>
          <p:nvSpPr>
            <p:cNvPr id="161" name="Shape"/>
            <p:cNvSpPr/>
            <p:nvPr/>
          </p:nvSpPr>
          <p:spPr>
            <a:xfrm>
              <a:off x="51" y="-16"/>
              <a:ext cx="2415706" cy="1520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2" name="Shape"/>
            <p:cNvSpPr/>
            <p:nvPr/>
          </p:nvSpPr>
          <p:spPr>
            <a:xfrm>
              <a:off x="122661" y="77316"/>
              <a:ext cx="2213553" cy="1290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64" name="TextBox 50"/>
          <p:cNvSpPr txBox="1"/>
          <p:nvPr/>
        </p:nvSpPr>
        <p:spPr>
          <a:xfrm>
            <a:off x="4005157" y="3131260"/>
            <a:ext cx="11914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Google Cloud</a:t>
            </a:r>
          </a:p>
        </p:txBody>
      </p:sp>
      <p:sp>
        <p:nvSpPr>
          <p:cNvPr id="165" name="TextBox 51"/>
          <p:cNvSpPr txBox="1"/>
          <p:nvPr/>
        </p:nvSpPr>
        <p:spPr>
          <a:xfrm>
            <a:off x="4127927" y="5019990"/>
            <a:ext cx="1082299" cy="288822"/>
          </a:xfrm>
          <a:prstGeom prst="rect">
            <a:avLst/>
          </a:prstGeom>
          <a:solidFill>
            <a:srgbClr val="005B9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ASR service</a:t>
            </a:r>
          </a:p>
        </p:txBody>
      </p:sp>
      <p:cxnSp>
        <p:nvCxnSpPr>
          <p:cNvPr id="166" name="Straight Arrow Connector 52"/>
          <p:cNvCxnSpPr>
            <a:stCxn id="159" idx="0"/>
            <a:endCxn id="165" idx="0"/>
          </p:cNvCxnSpPr>
          <p:nvPr/>
        </p:nvCxnSpPr>
        <p:spPr>
          <a:xfrm>
            <a:off x="3161387" y="5164400"/>
            <a:ext cx="1507690" cy="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</p:cxnSp>
      <p:sp>
        <p:nvSpPr>
          <p:cNvPr id="167" name="TextBox 53"/>
          <p:cNvSpPr txBox="1"/>
          <p:nvPr/>
        </p:nvSpPr>
        <p:spPr>
          <a:xfrm>
            <a:off x="3600679" y="4892990"/>
            <a:ext cx="428956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Audio</a:t>
            </a:r>
          </a:p>
        </p:txBody>
      </p:sp>
      <p:sp>
        <p:nvSpPr>
          <p:cNvPr id="168" name="Straight Arrow Connector 54"/>
          <p:cNvSpPr/>
          <p:nvPr/>
        </p:nvSpPr>
        <p:spPr>
          <a:xfrm flipV="1">
            <a:off x="4349898" y="3507828"/>
            <a:ext cx="2" cy="1410348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9" name="TextBox 55"/>
          <p:cNvSpPr txBox="1"/>
          <p:nvPr/>
        </p:nvSpPr>
        <p:spPr>
          <a:xfrm>
            <a:off x="3826209" y="3714141"/>
            <a:ext cx="428956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Audio</a:t>
            </a:r>
          </a:p>
        </p:txBody>
      </p:sp>
      <p:sp>
        <p:nvSpPr>
          <p:cNvPr id="170" name="Straight Arrow Connector 56"/>
          <p:cNvSpPr/>
          <p:nvPr/>
        </p:nvSpPr>
        <p:spPr>
          <a:xfrm>
            <a:off x="4644914" y="3540852"/>
            <a:ext cx="2" cy="1377323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1" name="TextBox 57"/>
          <p:cNvSpPr txBox="1"/>
          <p:nvPr/>
        </p:nvSpPr>
        <p:spPr>
          <a:xfrm>
            <a:off x="4696352" y="3701448"/>
            <a:ext cx="1045228" cy="442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spcBef>
                <a:spcPts val="600"/>
              </a:spcBef>
              <a:defRPr sz="1000">
                <a:latin typeface="Arial"/>
                <a:ea typeface="Arial"/>
                <a:cs typeface="Arial"/>
                <a:sym typeface="Arial"/>
              </a:defRPr>
            </a:pPr>
            <a:r>
              <a:t>Transcribed text</a:t>
            </a:r>
          </a:p>
          <a:p>
            <a:pPr>
              <a:spcBef>
                <a:spcPts val="600"/>
              </a:spcBef>
              <a:defRPr sz="1000">
                <a:latin typeface="Arial"/>
                <a:ea typeface="Arial"/>
                <a:cs typeface="Arial"/>
                <a:sym typeface="Arial"/>
              </a:defRPr>
            </a:pPr>
            <a:r>
              <a:t>Structured data</a:t>
            </a:r>
          </a:p>
        </p:txBody>
      </p:sp>
      <p:sp>
        <p:nvSpPr>
          <p:cNvPr id="172" name="TextBox 58"/>
          <p:cNvSpPr txBox="1"/>
          <p:nvPr/>
        </p:nvSpPr>
        <p:spPr>
          <a:xfrm>
            <a:off x="3401412" y="3929522"/>
            <a:ext cx="845365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Intent Library</a:t>
            </a:r>
          </a:p>
        </p:txBody>
      </p:sp>
      <p:pic>
        <p:nvPicPr>
          <p:cNvPr id="173" name="Picture 59" descr="Picture 5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26944" y="4887026"/>
            <a:ext cx="415578" cy="568533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extBox 60"/>
          <p:cNvSpPr txBox="1"/>
          <p:nvPr/>
        </p:nvSpPr>
        <p:spPr>
          <a:xfrm>
            <a:off x="5937234" y="4511190"/>
            <a:ext cx="119242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600"/>
              </a:spcBef>
              <a:defRPr b="1" sz="1400">
                <a:solidFill>
                  <a:srgbClr val="005F9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Flux Notes</a:t>
            </a:r>
            <a:r>
              <a:rPr b="0" baseline="40000" sz="1200"/>
              <a:t>™</a:t>
            </a:r>
          </a:p>
        </p:txBody>
      </p:sp>
      <p:sp>
        <p:nvSpPr>
          <p:cNvPr id="175" name="Straight Arrow Connector 61"/>
          <p:cNvSpPr/>
          <p:nvPr/>
        </p:nvSpPr>
        <p:spPr>
          <a:xfrm>
            <a:off x="5210228" y="5165978"/>
            <a:ext cx="1123936" cy="3278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6" name="TextBox 62"/>
          <p:cNvSpPr txBox="1"/>
          <p:nvPr/>
        </p:nvSpPr>
        <p:spPr>
          <a:xfrm>
            <a:off x="5397451" y="4892990"/>
            <a:ext cx="753463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Commands</a:t>
            </a:r>
          </a:p>
        </p:txBody>
      </p:sp>
      <p:sp>
        <p:nvSpPr>
          <p:cNvPr id="177" name="TextBox 63"/>
          <p:cNvSpPr txBox="1"/>
          <p:nvPr/>
        </p:nvSpPr>
        <p:spPr>
          <a:xfrm>
            <a:off x="5526378" y="5198223"/>
            <a:ext cx="527431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(JSON)</a:t>
            </a:r>
          </a:p>
        </p:txBody>
      </p:sp>
      <p:sp>
        <p:nvSpPr>
          <p:cNvPr id="178" name="Rectangle 64"/>
          <p:cNvSpPr/>
          <p:nvPr/>
        </p:nvSpPr>
        <p:spPr>
          <a:xfrm>
            <a:off x="3903723" y="4416135"/>
            <a:ext cx="3345873" cy="1246911"/>
          </a:xfrm>
          <a:prstGeom prst="rect">
            <a:avLst/>
          </a:prstGeom>
          <a:ln w="6350">
            <a:solidFill>
              <a:srgbClr val="808080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9" name="TextBox 65"/>
          <p:cNvSpPr txBox="1"/>
          <p:nvPr/>
        </p:nvSpPr>
        <p:spPr>
          <a:xfrm>
            <a:off x="3903723" y="5676794"/>
            <a:ext cx="334587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600"/>
              </a:spcBef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Browser (web app)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12"/>
          <p:cNvSpPr txBox="1"/>
          <p:nvPr>
            <p:ph type="sldNum" sz="quarter" idx="4294967295"/>
          </p:nvPr>
        </p:nvSpPr>
        <p:spPr>
          <a:xfrm>
            <a:off x="11730083" y="64169"/>
            <a:ext cx="174770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2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Deliverables</a:t>
            </a:r>
          </a:p>
        </p:txBody>
      </p:sp>
      <p:sp>
        <p:nvSpPr>
          <p:cNvPr id="18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Demonstration of “Flux Notes on Voice”</a:t>
            </a:r>
          </a:p>
          <a:p>
            <a:pPr/>
          </a:p>
          <a:p>
            <a:pPr/>
            <a:r>
              <a:t>Whitepaper or briefing documenting:</a:t>
            </a:r>
          </a:p>
          <a:p>
            <a:pPr lvl="1">
              <a:buFont typeface="Arial"/>
              <a:defRPr b="0"/>
            </a:pPr>
            <a:r>
              <a:t>Initial assessment of “voice technology”</a:t>
            </a:r>
          </a:p>
          <a:p>
            <a:pPr lvl="1">
              <a:buFont typeface="Arial"/>
              <a:defRPr b="0"/>
            </a:pPr>
            <a:r>
              <a:t>Lessons learned from proof of concept implementation</a:t>
            </a:r>
          </a:p>
          <a:p>
            <a:pPr lvl="1">
              <a:buFont typeface="Arial"/>
              <a:defRPr b="0"/>
            </a:pPr>
            <a:r>
              <a:t>Recommended next steps</a:t>
            </a:r>
          </a:p>
        </p:txBody>
      </p:sp>
      <p:sp>
        <p:nvSpPr>
          <p:cNvPr id="184" name="TextBox 3"/>
          <p:cNvSpPr txBox="1"/>
          <p:nvPr/>
        </p:nvSpPr>
        <p:spPr>
          <a:xfrm>
            <a:off x="1065004" y="5236955"/>
            <a:ext cx="10635357" cy="884060"/>
          </a:xfrm>
          <a:prstGeom prst="rect">
            <a:avLst/>
          </a:prstGeom>
          <a:solidFill>
            <a:srgbClr val="005B9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spcBef>
                <a:spcPts val="600"/>
              </a:spcBef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Intended Outcome:</a:t>
            </a:r>
            <a:r>
              <a:rPr b="0"/>
              <a:t> Determine whether we can use existing “voice” solutions in a reliable manner that captures the patient’s story and supports extraction of structured data for clinical research while reducing clinician burden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2"/>
          <p:cNvSpPr txBox="1"/>
          <p:nvPr>
            <p:ph type="sldNum" sz="quarter" idx="4294967295"/>
          </p:nvPr>
        </p:nvSpPr>
        <p:spPr>
          <a:xfrm>
            <a:off x="11730083" y="64169"/>
            <a:ext cx="174770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7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High-Level Timeline and Milestones (Notional)</a:t>
            </a:r>
          </a:p>
        </p:txBody>
      </p:sp>
      <p:sp>
        <p:nvSpPr>
          <p:cNvPr id="188" name="Straight Arrow Connector 5"/>
          <p:cNvSpPr/>
          <p:nvPr/>
        </p:nvSpPr>
        <p:spPr>
          <a:xfrm>
            <a:off x="1145644" y="4953903"/>
            <a:ext cx="10000769" cy="2"/>
          </a:xfrm>
          <a:prstGeom prst="line">
            <a:avLst/>
          </a:prstGeom>
          <a:ln>
            <a:solidFill>
              <a:srgbClr val="BFBFBF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9" name="Straight Connector 6"/>
          <p:cNvSpPr/>
          <p:nvPr/>
        </p:nvSpPr>
        <p:spPr>
          <a:xfrm>
            <a:off x="1780770" y="4871170"/>
            <a:ext cx="2" cy="165468"/>
          </a:xfrm>
          <a:prstGeom prst="line">
            <a:avLst/>
          </a:prstGeom>
          <a:ln>
            <a:solidFill>
              <a:srgbClr val="D9D9D9"/>
            </a:solidFill>
            <a:prstDash val="sysDas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0" name="Straight Connector 7"/>
          <p:cNvSpPr/>
          <p:nvPr/>
        </p:nvSpPr>
        <p:spPr>
          <a:xfrm>
            <a:off x="2413872" y="4871170"/>
            <a:ext cx="2" cy="165468"/>
          </a:xfrm>
          <a:prstGeom prst="line">
            <a:avLst/>
          </a:prstGeom>
          <a:ln>
            <a:solidFill>
              <a:srgbClr val="D9D9D9"/>
            </a:solidFill>
            <a:prstDash val="sysDas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1" name="Straight Connector 8"/>
          <p:cNvSpPr/>
          <p:nvPr/>
        </p:nvSpPr>
        <p:spPr>
          <a:xfrm>
            <a:off x="3046970" y="4871170"/>
            <a:ext cx="2" cy="165468"/>
          </a:xfrm>
          <a:prstGeom prst="line">
            <a:avLst/>
          </a:prstGeom>
          <a:ln>
            <a:solidFill>
              <a:srgbClr val="D9D9D9"/>
            </a:solidFill>
            <a:prstDash val="sysDas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2" name="Straight Connector 9"/>
          <p:cNvSpPr/>
          <p:nvPr/>
        </p:nvSpPr>
        <p:spPr>
          <a:xfrm>
            <a:off x="3680071" y="4871170"/>
            <a:ext cx="2" cy="165468"/>
          </a:xfrm>
          <a:prstGeom prst="line">
            <a:avLst/>
          </a:prstGeom>
          <a:ln>
            <a:solidFill>
              <a:srgbClr val="D9D9D9"/>
            </a:solidFill>
            <a:prstDash val="sysDas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3" name="Straight Connector 10"/>
          <p:cNvSpPr/>
          <p:nvPr/>
        </p:nvSpPr>
        <p:spPr>
          <a:xfrm>
            <a:off x="4313173" y="4871170"/>
            <a:ext cx="2" cy="165468"/>
          </a:xfrm>
          <a:prstGeom prst="line">
            <a:avLst/>
          </a:prstGeom>
          <a:ln>
            <a:solidFill>
              <a:srgbClr val="D9D9D9"/>
            </a:solidFill>
            <a:prstDash val="sysDas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4" name="Straight Connector 11"/>
          <p:cNvSpPr/>
          <p:nvPr/>
        </p:nvSpPr>
        <p:spPr>
          <a:xfrm>
            <a:off x="4946272" y="4871170"/>
            <a:ext cx="2" cy="165468"/>
          </a:xfrm>
          <a:prstGeom prst="line">
            <a:avLst/>
          </a:prstGeom>
          <a:ln>
            <a:solidFill>
              <a:srgbClr val="D9D9D9"/>
            </a:solidFill>
            <a:prstDash val="sysDas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5" name="Straight Connector 12"/>
          <p:cNvSpPr/>
          <p:nvPr/>
        </p:nvSpPr>
        <p:spPr>
          <a:xfrm>
            <a:off x="5579373" y="4871170"/>
            <a:ext cx="2" cy="165468"/>
          </a:xfrm>
          <a:prstGeom prst="line">
            <a:avLst/>
          </a:prstGeom>
          <a:ln>
            <a:solidFill>
              <a:srgbClr val="D9D9D9"/>
            </a:solidFill>
            <a:prstDash val="sysDas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6" name="Straight Connector 13"/>
          <p:cNvSpPr/>
          <p:nvPr/>
        </p:nvSpPr>
        <p:spPr>
          <a:xfrm>
            <a:off x="6212473" y="4871170"/>
            <a:ext cx="2" cy="165468"/>
          </a:xfrm>
          <a:prstGeom prst="line">
            <a:avLst/>
          </a:prstGeom>
          <a:ln>
            <a:solidFill>
              <a:srgbClr val="D9D9D9"/>
            </a:solidFill>
            <a:prstDash val="sysDas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7" name="Straight Connector 14"/>
          <p:cNvSpPr/>
          <p:nvPr/>
        </p:nvSpPr>
        <p:spPr>
          <a:xfrm>
            <a:off x="6845572" y="4871170"/>
            <a:ext cx="2" cy="165468"/>
          </a:xfrm>
          <a:prstGeom prst="line">
            <a:avLst/>
          </a:prstGeom>
          <a:ln>
            <a:solidFill>
              <a:srgbClr val="D9D9D9"/>
            </a:solidFill>
            <a:prstDash val="sysDas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8" name="Straight Connector 15"/>
          <p:cNvSpPr/>
          <p:nvPr/>
        </p:nvSpPr>
        <p:spPr>
          <a:xfrm>
            <a:off x="7478672" y="4871170"/>
            <a:ext cx="2" cy="165468"/>
          </a:xfrm>
          <a:prstGeom prst="line">
            <a:avLst/>
          </a:prstGeom>
          <a:ln>
            <a:solidFill>
              <a:srgbClr val="D9D9D9"/>
            </a:solidFill>
            <a:prstDash val="sysDas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9" name="Straight Connector 16"/>
          <p:cNvSpPr/>
          <p:nvPr/>
        </p:nvSpPr>
        <p:spPr>
          <a:xfrm>
            <a:off x="8111773" y="4871170"/>
            <a:ext cx="2" cy="165468"/>
          </a:xfrm>
          <a:prstGeom prst="line">
            <a:avLst/>
          </a:prstGeom>
          <a:ln>
            <a:solidFill>
              <a:srgbClr val="D9D9D9"/>
            </a:solidFill>
            <a:prstDash val="sysDas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0" name="Straight Connector 17"/>
          <p:cNvSpPr/>
          <p:nvPr/>
        </p:nvSpPr>
        <p:spPr>
          <a:xfrm>
            <a:off x="8744873" y="4871170"/>
            <a:ext cx="2" cy="165468"/>
          </a:xfrm>
          <a:prstGeom prst="line">
            <a:avLst/>
          </a:prstGeom>
          <a:ln>
            <a:solidFill>
              <a:srgbClr val="D9D9D9"/>
            </a:solidFill>
            <a:prstDash val="sysDas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1" name="Straight Connector 18"/>
          <p:cNvSpPr/>
          <p:nvPr/>
        </p:nvSpPr>
        <p:spPr>
          <a:xfrm>
            <a:off x="9377974" y="4871170"/>
            <a:ext cx="2" cy="165468"/>
          </a:xfrm>
          <a:prstGeom prst="line">
            <a:avLst/>
          </a:prstGeom>
          <a:ln>
            <a:solidFill>
              <a:srgbClr val="D9D9D9"/>
            </a:solidFill>
            <a:prstDash val="sysDas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2" name="Straight Connector 19"/>
          <p:cNvSpPr/>
          <p:nvPr/>
        </p:nvSpPr>
        <p:spPr>
          <a:xfrm>
            <a:off x="10011074" y="4871170"/>
            <a:ext cx="2" cy="165468"/>
          </a:xfrm>
          <a:prstGeom prst="line">
            <a:avLst/>
          </a:prstGeom>
          <a:ln>
            <a:solidFill>
              <a:srgbClr val="D9D9D9"/>
            </a:solidFill>
            <a:prstDash val="sysDas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3" name="Straight Connector 20"/>
          <p:cNvSpPr/>
          <p:nvPr/>
        </p:nvSpPr>
        <p:spPr>
          <a:xfrm>
            <a:off x="10644175" y="4871170"/>
            <a:ext cx="2" cy="165468"/>
          </a:xfrm>
          <a:prstGeom prst="line">
            <a:avLst/>
          </a:prstGeom>
          <a:ln>
            <a:solidFill>
              <a:srgbClr val="D9D9D9"/>
            </a:solidFill>
            <a:prstDash val="sysDas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4" name="Duration TextDuration 1"/>
          <p:cNvSpPr txBox="1"/>
          <p:nvPr/>
        </p:nvSpPr>
        <p:spPr>
          <a:xfrm>
            <a:off x="3256605" y="4129392"/>
            <a:ext cx="1272403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2.5 Weeks</a:t>
            </a:r>
          </a:p>
        </p:txBody>
      </p:sp>
      <p:sp>
        <p:nvSpPr>
          <p:cNvPr id="205" name="Connecter LineConnector Milestone 1"/>
          <p:cNvSpPr/>
          <p:nvPr/>
        </p:nvSpPr>
        <p:spPr>
          <a:xfrm>
            <a:off x="3866322" y="3451975"/>
            <a:ext cx="2" cy="586221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08" name="Item TextText Milestone 1"/>
          <p:cNvGrpSpPr/>
          <p:nvPr/>
        </p:nvGrpSpPr>
        <p:grpSpPr>
          <a:xfrm>
            <a:off x="1735213" y="3046098"/>
            <a:ext cx="2512563" cy="391531"/>
            <a:chOff x="0" y="0"/>
            <a:chExt cx="2512561" cy="391529"/>
          </a:xfrm>
        </p:grpSpPr>
        <p:sp>
          <p:nvSpPr>
            <p:cNvPr id="206" name="TextBox 26"/>
            <p:cNvSpPr txBox="1"/>
            <p:nvPr/>
          </p:nvSpPr>
          <p:spPr>
            <a:xfrm>
              <a:off x="0" y="-1"/>
              <a:ext cx="2512562" cy="259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Feasibility Assessment</a:t>
              </a:r>
            </a:p>
          </p:txBody>
        </p:sp>
        <p:sp>
          <p:nvSpPr>
            <p:cNvPr id="207" name="TextBox 28"/>
            <p:cNvSpPr txBox="1"/>
            <p:nvPr/>
          </p:nvSpPr>
          <p:spPr>
            <a:xfrm>
              <a:off x="0" y="255984"/>
              <a:ext cx="2512561" cy="135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1000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Start: 6/18</a:t>
              </a:r>
            </a:p>
          </p:txBody>
        </p:sp>
      </p:grpSp>
      <p:grpSp>
        <p:nvGrpSpPr>
          <p:cNvPr id="212" name="Item TextText Milestone 3"/>
          <p:cNvGrpSpPr/>
          <p:nvPr/>
        </p:nvGrpSpPr>
        <p:grpSpPr>
          <a:xfrm>
            <a:off x="9755503" y="1560871"/>
            <a:ext cx="1767841" cy="627320"/>
            <a:chOff x="0" y="0"/>
            <a:chExt cx="1767840" cy="627319"/>
          </a:xfrm>
        </p:grpSpPr>
        <p:sp>
          <p:nvSpPr>
            <p:cNvPr id="209" name="TextBox 41"/>
            <p:cNvSpPr txBox="1"/>
            <p:nvPr/>
          </p:nvSpPr>
          <p:spPr>
            <a:xfrm>
              <a:off x="0" y="-1"/>
              <a:ext cx="1767841" cy="221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b="1" sz="16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CMS Demo</a:t>
              </a:r>
            </a:p>
          </p:txBody>
        </p:sp>
        <p:sp>
          <p:nvSpPr>
            <p:cNvPr id="210" name="TextBox 42"/>
            <p:cNvSpPr txBox="1"/>
            <p:nvPr/>
          </p:nvSpPr>
          <p:spPr>
            <a:xfrm>
              <a:off x="0" y="308455"/>
              <a:ext cx="1767841" cy="135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1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FN Modes + Rosie 10 min</a:t>
              </a:r>
            </a:p>
          </p:txBody>
        </p:sp>
        <p:sp>
          <p:nvSpPr>
            <p:cNvPr id="211" name="TextBox 43"/>
            <p:cNvSpPr txBox="1"/>
            <p:nvPr/>
          </p:nvSpPr>
          <p:spPr>
            <a:xfrm>
              <a:off x="0" y="491774"/>
              <a:ext cx="1767841" cy="135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1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9/24</a:t>
              </a:r>
            </a:p>
          </p:txBody>
        </p:sp>
      </p:grpSp>
      <p:sp>
        <p:nvSpPr>
          <p:cNvPr id="213" name="Duration TextDuration 5"/>
          <p:cNvSpPr txBox="1"/>
          <p:nvPr/>
        </p:nvSpPr>
        <p:spPr>
          <a:xfrm>
            <a:off x="4900312" y="3494311"/>
            <a:ext cx="1272403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9 Weeks</a:t>
            </a:r>
          </a:p>
        </p:txBody>
      </p:sp>
      <p:sp>
        <p:nvSpPr>
          <p:cNvPr id="214" name="Connecter LineConnector Milestone 1"/>
          <p:cNvSpPr/>
          <p:nvPr/>
        </p:nvSpPr>
        <p:spPr>
          <a:xfrm flipH="1">
            <a:off x="5518789" y="3090031"/>
            <a:ext cx="3" cy="342896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17" name="Item TextText Milestone 5"/>
          <p:cNvGrpSpPr/>
          <p:nvPr/>
        </p:nvGrpSpPr>
        <p:grpSpPr>
          <a:xfrm>
            <a:off x="4371337" y="2603581"/>
            <a:ext cx="2294908" cy="409512"/>
            <a:chOff x="0" y="0"/>
            <a:chExt cx="2294907" cy="409510"/>
          </a:xfrm>
        </p:grpSpPr>
        <p:sp>
          <p:nvSpPr>
            <p:cNvPr id="215" name="TextBox 56"/>
            <p:cNvSpPr txBox="1"/>
            <p:nvPr/>
          </p:nvSpPr>
          <p:spPr>
            <a:xfrm>
              <a:off x="0" y="-1"/>
              <a:ext cx="2294908" cy="259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Design / Build / Test</a:t>
              </a:r>
            </a:p>
          </p:txBody>
        </p:sp>
        <p:sp>
          <p:nvSpPr>
            <p:cNvPr id="216" name="TextBox 58"/>
            <p:cNvSpPr txBox="1"/>
            <p:nvPr/>
          </p:nvSpPr>
          <p:spPr>
            <a:xfrm>
              <a:off x="269123" y="273965"/>
              <a:ext cx="1767841" cy="135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1000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7/23 to 9/24</a:t>
              </a:r>
            </a:p>
          </p:txBody>
        </p:sp>
      </p:grpSp>
      <p:sp>
        <p:nvSpPr>
          <p:cNvPr id="218" name="Launch CircleOval 88"/>
          <p:cNvSpPr/>
          <p:nvPr/>
        </p:nvSpPr>
        <p:spPr>
          <a:xfrm>
            <a:off x="10299155" y="2225300"/>
            <a:ext cx="680543" cy="68054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19" name="Launch Icon&#10;&#10;Graphic 89" descr="Launch IconGraphic 8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62818" y="2389315"/>
            <a:ext cx="235507" cy="315489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94"/>
          <p:cNvSpPr txBox="1"/>
          <p:nvPr/>
        </p:nvSpPr>
        <p:spPr>
          <a:xfrm>
            <a:off x="1105356" y="5076757"/>
            <a:ext cx="9281936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 sz="1000">
                <a:latin typeface="Arial"/>
                <a:ea typeface="Arial"/>
                <a:cs typeface="Arial"/>
                <a:sym typeface="Arial"/>
              </a:defRPr>
            </a:pPr>
            <a:r>
              <a:t>Week</a:t>
            </a:r>
            <a:r>
              <a:rPr b="0"/>
              <a:t>     1                2               3               4                5               6               7                8               9              10              11             12             13             14              15</a:t>
            </a:r>
          </a:p>
        </p:txBody>
      </p:sp>
      <p:sp>
        <p:nvSpPr>
          <p:cNvPr id="221" name="TextBox 102"/>
          <p:cNvSpPr txBox="1"/>
          <p:nvPr/>
        </p:nvSpPr>
        <p:spPr>
          <a:xfrm>
            <a:off x="1105357" y="5232570"/>
            <a:ext cx="9351264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 sz="1000">
                <a:latin typeface="Arial"/>
                <a:ea typeface="Arial"/>
                <a:cs typeface="Arial"/>
                <a:sym typeface="Arial"/>
              </a:defRPr>
            </a:pPr>
            <a:r>
              <a:t>Begins</a:t>
            </a:r>
            <a:r>
              <a:rPr b="0"/>
              <a:t> 6/18           6/25           7/2            7/9            7/16          7/23         7/30            8/6           8/13          8/20           8/27           9/3           9/10         9/17            9/24</a:t>
            </a:r>
          </a:p>
        </p:txBody>
      </p:sp>
      <p:grpSp>
        <p:nvGrpSpPr>
          <p:cNvPr id="224" name="Group 100"/>
          <p:cNvGrpSpPr/>
          <p:nvPr/>
        </p:nvGrpSpPr>
        <p:grpSpPr>
          <a:xfrm>
            <a:off x="9030481" y="2698731"/>
            <a:ext cx="680545" cy="680545"/>
            <a:chOff x="-1" y="-1"/>
            <a:chExt cx="680544" cy="680544"/>
          </a:xfrm>
        </p:grpSpPr>
        <p:sp>
          <p:nvSpPr>
            <p:cNvPr id="222" name="Launch CircleOval 106"/>
            <p:cNvSpPr/>
            <p:nvPr/>
          </p:nvSpPr>
          <p:spPr>
            <a:xfrm>
              <a:off x="-2" y="-2"/>
              <a:ext cx="680546" cy="68054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223" name="Launch Icon&#10;&#10;Graphic 107" descr="Launch IconGraphic 10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62609" y="177306"/>
              <a:ext cx="235508" cy="3154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5" name="Timeline ArrowArrow: U-Turn Milestone 3"/>
          <p:cNvSpPr/>
          <p:nvPr/>
        </p:nvSpPr>
        <p:spPr>
          <a:xfrm>
            <a:off x="4767546" y="3718833"/>
            <a:ext cx="6030778" cy="1235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11362"/>
                </a:lnTo>
                <a:cubicBezTo>
                  <a:pt x="0" y="5087"/>
                  <a:pt x="1042" y="0"/>
                  <a:pt x="2327" y="0"/>
                </a:cubicBezTo>
                <a:lnTo>
                  <a:pt x="19271" y="0"/>
                </a:lnTo>
                <a:cubicBezTo>
                  <a:pt x="20556" y="0"/>
                  <a:pt x="21598" y="5087"/>
                  <a:pt x="21598" y="11362"/>
                </a:cubicBezTo>
                <a:lnTo>
                  <a:pt x="21598" y="16484"/>
                </a:lnTo>
                <a:lnTo>
                  <a:pt x="21600" y="16484"/>
                </a:lnTo>
                <a:lnTo>
                  <a:pt x="20994" y="20916"/>
                </a:lnTo>
                <a:lnTo>
                  <a:pt x="20389" y="16484"/>
                </a:lnTo>
                <a:lnTo>
                  <a:pt x="20391" y="16484"/>
                </a:lnTo>
                <a:lnTo>
                  <a:pt x="20391" y="11362"/>
                </a:lnTo>
                <a:cubicBezTo>
                  <a:pt x="20391" y="8343"/>
                  <a:pt x="19889" y="5895"/>
                  <a:pt x="19271" y="5895"/>
                </a:cubicBezTo>
                <a:lnTo>
                  <a:pt x="2327" y="5895"/>
                </a:lnTo>
                <a:cubicBezTo>
                  <a:pt x="1709" y="5895"/>
                  <a:pt x="1207" y="8343"/>
                  <a:pt x="1207" y="11362"/>
                </a:cubicBezTo>
                <a:lnTo>
                  <a:pt x="1207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6" name="Timeline ArrowArrow: U-Turn Milestone 1"/>
          <p:cNvSpPr/>
          <p:nvPr/>
        </p:nvSpPr>
        <p:spPr>
          <a:xfrm>
            <a:off x="2960645" y="4302938"/>
            <a:ext cx="1806905" cy="650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11362"/>
                </a:lnTo>
                <a:cubicBezTo>
                  <a:pt x="0" y="5087"/>
                  <a:pt x="1833" y="0"/>
                  <a:pt x="4093" y="0"/>
                </a:cubicBezTo>
                <a:lnTo>
                  <a:pt x="17507" y="0"/>
                </a:lnTo>
                <a:cubicBezTo>
                  <a:pt x="19767" y="0"/>
                  <a:pt x="21600" y="5087"/>
                  <a:pt x="21600" y="11362"/>
                </a:cubicBezTo>
                <a:lnTo>
                  <a:pt x="21600" y="16541"/>
                </a:lnTo>
                <a:lnTo>
                  <a:pt x="20151" y="20916"/>
                </a:lnTo>
                <a:lnTo>
                  <a:pt x="18702" y="16541"/>
                </a:lnTo>
                <a:lnTo>
                  <a:pt x="18702" y="11362"/>
                </a:lnTo>
                <a:cubicBezTo>
                  <a:pt x="18702" y="9530"/>
                  <a:pt x="18167" y="8045"/>
                  <a:pt x="17507" y="8045"/>
                </a:cubicBezTo>
                <a:lnTo>
                  <a:pt x="4093" y="8045"/>
                </a:lnTo>
                <a:cubicBezTo>
                  <a:pt x="3433" y="8045"/>
                  <a:pt x="2898" y="9530"/>
                  <a:pt x="2898" y="11362"/>
                </a:cubicBezTo>
                <a:lnTo>
                  <a:pt x="2898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29" name="Group 2"/>
          <p:cNvGrpSpPr/>
          <p:nvPr/>
        </p:nvGrpSpPr>
        <p:grpSpPr>
          <a:xfrm>
            <a:off x="6003118" y="3672496"/>
            <a:ext cx="464822" cy="464821"/>
            <a:chOff x="-1" y="-1"/>
            <a:chExt cx="464820" cy="464820"/>
          </a:xfrm>
        </p:grpSpPr>
        <p:sp>
          <p:nvSpPr>
            <p:cNvPr id="227" name="Circle BackgroundOval 68"/>
            <p:cNvSpPr/>
            <p:nvPr/>
          </p:nvSpPr>
          <p:spPr>
            <a:xfrm>
              <a:off x="-2" y="-2"/>
              <a:ext cx="464821" cy="464821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8" name="TextBox 69"/>
            <p:cNvSpPr txBox="1"/>
            <p:nvPr/>
          </p:nvSpPr>
          <p:spPr>
            <a:xfrm>
              <a:off x="32551" y="155464"/>
              <a:ext cx="399716" cy="135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grpSp>
        <p:nvGrpSpPr>
          <p:cNvPr id="232" name="Short MilestoneShort Milestone"/>
          <p:cNvGrpSpPr/>
          <p:nvPr/>
        </p:nvGrpSpPr>
        <p:grpSpPr>
          <a:xfrm>
            <a:off x="7246262" y="3650335"/>
            <a:ext cx="464821" cy="464821"/>
            <a:chOff x="-1" y="-1"/>
            <a:chExt cx="464820" cy="464820"/>
          </a:xfrm>
        </p:grpSpPr>
        <p:sp>
          <p:nvSpPr>
            <p:cNvPr id="230" name="Circle BackgroundOval 72"/>
            <p:cNvSpPr/>
            <p:nvPr/>
          </p:nvSpPr>
          <p:spPr>
            <a:xfrm>
              <a:off x="-2" y="-2"/>
              <a:ext cx="464821" cy="464821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1" name="TextBox 73"/>
            <p:cNvSpPr txBox="1"/>
            <p:nvPr/>
          </p:nvSpPr>
          <p:spPr>
            <a:xfrm>
              <a:off x="32551" y="155813"/>
              <a:ext cx="399716" cy="135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grpSp>
        <p:nvGrpSpPr>
          <p:cNvPr id="235" name="Short MilestoneShort Milestone"/>
          <p:cNvGrpSpPr/>
          <p:nvPr/>
        </p:nvGrpSpPr>
        <p:grpSpPr>
          <a:xfrm>
            <a:off x="8511546" y="3638724"/>
            <a:ext cx="464821" cy="464821"/>
            <a:chOff x="-1" y="-1"/>
            <a:chExt cx="464820" cy="464820"/>
          </a:xfrm>
        </p:grpSpPr>
        <p:sp>
          <p:nvSpPr>
            <p:cNvPr id="233" name="Circle BackgroundOval 116"/>
            <p:cNvSpPr/>
            <p:nvPr/>
          </p:nvSpPr>
          <p:spPr>
            <a:xfrm>
              <a:off x="-2" y="-2"/>
              <a:ext cx="464821" cy="464821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4" name="TextBox 117"/>
            <p:cNvSpPr txBox="1"/>
            <p:nvPr/>
          </p:nvSpPr>
          <p:spPr>
            <a:xfrm>
              <a:off x="32551" y="155813"/>
              <a:ext cx="399716" cy="135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sp>
        <p:nvSpPr>
          <p:cNvPr id="236" name="Circle BackgroundOval 108"/>
          <p:cNvSpPr/>
          <p:nvPr/>
        </p:nvSpPr>
        <p:spPr>
          <a:xfrm>
            <a:off x="3459529" y="4867278"/>
            <a:ext cx="169363" cy="169363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7" name="TextBox 119"/>
          <p:cNvSpPr txBox="1"/>
          <p:nvPr/>
        </p:nvSpPr>
        <p:spPr>
          <a:xfrm>
            <a:off x="8486833" y="2034520"/>
            <a:ext cx="176784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16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SVP Demo</a:t>
            </a:r>
          </a:p>
        </p:txBody>
      </p:sp>
      <p:sp>
        <p:nvSpPr>
          <p:cNvPr id="238" name="TextBox 120"/>
          <p:cNvSpPr txBox="1"/>
          <p:nvPr/>
        </p:nvSpPr>
        <p:spPr>
          <a:xfrm>
            <a:off x="8486833" y="2342976"/>
            <a:ext cx="1767841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FN Modes 5-10 min</a:t>
            </a:r>
          </a:p>
        </p:txBody>
      </p:sp>
      <p:sp>
        <p:nvSpPr>
          <p:cNvPr id="239" name="TextBox 121"/>
          <p:cNvSpPr txBox="1"/>
          <p:nvPr/>
        </p:nvSpPr>
        <p:spPr>
          <a:xfrm>
            <a:off x="8486833" y="2526295"/>
            <a:ext cx="1767841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9/10</a:t>
            </a:r>
          </a:p>
        </p:txBody>
      </p:sp>
      <p:sp>
        <p:nvSpPr>
          <p:cNvPr id="240" name="Duration TextDuration 5"/>
          <p:cNvSpPr txBox="1"/>
          <p:nvPr/>
        </p:nvSpPr>
        <p:spPr>
          <a:xfrm>
            <a:off x="9459551" y="4166734"/>
            <a:ext cx="1272403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 Weeks</a:t>
            </a:r>
          </a:p>
        </p:txBody>
      </p:sp>
      <p:sp>
        <p:nvSpPr>
          <p:cNvPr id="241" name="Connecter LineConnector Launch"/>
          <p:cNvSpPr/>
          <p:nvPr/>
        </p:nvSpPr>
        <p:spPr>
          <a:xfrm flipH="1">
            <a:off x="10639424" y="2915364"/>
            <a:ext cx="4" cy="1986136"/>
          </a:xfrm>
          <a:prstGeom prst="line">
            <a:avLst/>
          </a:prstGeom>
          <a:ln>
            <a:solidFill>
              <a:srgbClr val="404040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2" name="Connecter LineConnector Launch"/>
          <p:cNvSpPr/>
          <p:nvPr/>
        </p:nvSpPr>
        <p:spPr>
          <a:xfrm>
            <a:off x="9370857" y="3388797"/>
            <a:ext cx="16658" cy="1534962"/>
          </a:xfrm>
          <a:prstGeom prst="line">
            <a:avLst/>
          </a:prstGeom>
          <a:ln>
            <a:solidFill>
              <a:srgbClr val="404040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45" name="Short MilestoneShort Milestone"/>
          <p:cNvGrpSpPr/>
          <p:nvPr/>
        </p:nvGrpSpPr>
        <p:grpSpPr>
          <a:xfrm>
            <a:off x="9155206" y="3638724"/>
            <a:ext cx="464821" cy="464821"/>
            <a:chOff x="-1" y="-1"/>
            <a:chExt cx="464820" cy="464820"/>
          </a:xfrm>
        </p:grpSpPr>
        <p:sp>
          <p:nvSpPr>
            <p:cNvPr id="243" name="Circle BackgroundOval 75"/>
            <p:cNvSpPr/>
            <p:nvPr/>
          </p:nvSpPr>
          <p:spPr>
            <a:xfrm>
              <a:off x="-2" y="-2"/>
              <a:ext cx="464821" cy="464821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4" name="TextBox 76"/>
            <p:cNvSpPr txBox="1"/>
            <p:nvPr/>
          </p:nvSpPr>
          <p:spPr>
            <a:xfrm>
              <a:off x="32551" y="155813"/>
              <a:ext cx="399716" cy="135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04</a:t>
              </a:r>
            </a:p>
          </p:txBody>
        </p:sp>
      </p:grpSp>
      <p:grpSp>
        <p:nvGrpSpPr>
          <p:cNvPr id="248" name="Short MilestoneShort Milestone"/>
          <p:cNvGrpSpPr/>
          <p:nvPr/>
        </p:nvGrpSpPr>
        <p:grpSpPr>
          <a:xfrm>
            <a:off x="10403625" y="3639371"/>
            <a:ext cx="464821" cy="464821"/>
            <a:chOff x="-1" y="-1"/>
            <a:chExt cx="464820" cy="464820"/>
          </a:xfrm>
        </p:grpSpPr>
        <p:sp>
          <p:nvSpPr>
            <p:cNvPr id="246" name="Circle BackgroundOval 78"/>
            <p:cNvSpPr/>
            <p:nvPr/>
          </p:nvSpPr>
          <p:spPr>
            <a:xfrm>
              <a:off x="-2" y="-2"/>
              <a:ext cx="464821" cy="464821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" name="TextBox 79"/>
            <p:cNvSpPr txBox="1"/>
            <p:nvPr/>
          </p:nvSpPr>
          <p:spPr>
            <a:xfrm>
              <a:off x="32551" y="155813"/>
              <a:ext cx="399716" cy="135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05</a:t>
              </a:r>
            </a:p>
          </p:txBody>
        </p:sp>
      </p:grpSp>
      <p:sp>
        <p:nvSpPr>
          <p:cNvPr id="249" name="Oval 3"/>
          <p:cNvSpPr/>
          <p:nvPr/>
        </p:nvSpPr>
        <p:spPr>
          <a:xfrm>
            <a:off x="1430766" y="2698732"/>
            <a:ext cx="3098244" cy="973767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0" name="Down Arrow 4"/>
          <p:cNvSpPr/>
          <p:nvPr/>
        </p:nvSpPr>
        <p:spPr>
          <a:xfrm>
            <a:off x="2700167" y="2225300"/>
            <a:ext cx="260478" cy="378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163"/>
                </a:moveTo>
                <a:lnTo>
                  <a:pt x="5400" y="14163"/>
                </a:lnTo>
                <a:lnTo>
                  <a:pt x="5400" y="0"/>
                </a:lnTo>
                <a:lnTo>
                  <a:pt x="16200" y="0"/>
                </a:lnTo>
                <a:lnTo>
                  <a:pt x="16200" y="14163"/>
                </a:lnTo>
                <a:lnTo>
                  <a:pt x="21600" y="14163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00"/>
          </a:solidFill>
          <a:ln w="635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" name="TextBox 21"/>
          <p:cNvSpPr txBox="1"/>
          <p:nvPr/>
        </p:nvSpPr>
        <p:spPr>
          <a:xfrm>
            <a:off x="1987924" y="1870525"/>
            <a:ext cx="1546086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Focus for Today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Box 12"/>
          <p:cNvSpPr txBox="1"/>
          <p:nvPr>
            <p:ph type="sldNum" sz="quarter" idx="4294967295"/>
          </p:nvPr>
        </p:nvSpPr>
        <p:spPr>
          <a:xfrm>
            <a:off x="11730083" y="64169"/>
            <a:ext cx="174770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4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Feasibility Assessment (1 of 2)</a:t>
            </a:r>
          </a:p>
        </p:txBody>
      </p:sp>
      <p:sp>
        <p:nvSpPr>
          <p:cNvPr id="255" name="Content Placeholder 2"/>
          <p:cNvSpPr txBox="1"/>
          <p:nvPr>
            <p:ph type="body" idx="1"/>
          </p:nvPr>
        </p:nvSpPr>
        <p:spPr>
          <a:xfrm>
            <a:off x="812800" y="1447798"/>
            <a:ext cx="10972800" cy="5273044"/>
          </a:xfrm>
          <a:prstGeom prst="rect">
            <a:avLst/>
          </a:prstGeom>
        </p:spPr>
        <p:txBody>
          <a:bodyPr/>
          <a:lstStyle/>
          <a:p>
            <a:pPr/>
            <a:r>
              <a:t>Objective:</a:t>
            </a:r>
            <a:r>
              <a:rPr b="0"/>
              <a:t> Determine what we can accomplish using existing solutions, identify gaps, and develop a plan to establish Flux Notes on Voice MVP</a:t>
            </a:r>
            <a:endParaRPr b="0"/>
          </a:p>
          <a:p>
            <a:pPr>
              <a:defRPr b="0"/>
            </a:pPr>
          </a:p>
          <a:p>
            <a:pPr/>
            <a:r>
              <a:t>Technical Approach: </a:t>
            </a:r>
            <a:r>
              <a:rPr b="0"/>
              <a:t>(see next slide)</a:t>
            </a:r>
            <a:endParaRPr b="0"/>
          </a:p>
          <a:p>
            <a:pPr lvl="1">
              <a:buFont typeface="Arial"/>
              <a:defRPr b="0"/>
            </a:pPr>
            <a:r>
              <a:t>Record Encounters</a:t>
            </a:r>
          </a:p>
          <a:p>
            <a:pPr lvl="1">
              <a:buFont typeface="Arial"/>
              <a:defRPr b="0"/>
            </a:pPr>
            <a:r>
              <a:t>Mobile App</a:t>
            </a:r>
          </a:p>
          <a:p>
            <a:pPr>
              <a:defRPr b="0"/>
            </a:pPr>
          </a:p>
          <a:p>
            <a:pPr/>
            <a:r>
              <a:t>Storyboard: </a:t>
            </a:r>
            <a:r>
              <a:rPr b="0"/>
              <a:t>Develop storyboard for (video recording of) demonstration</a:t>
            </a:r>
            <a:endParaRPr b="0"/>
          </a:p>
          <a:p>
            <a:pPr>
              <a:defRPr b="0"/>
            </a:pPr>
          </a:p>
          <a:p>
            <a:pPr/>
            <a:r>
              <a:t>Outcome: </a:t>
            </a:r>
            <a:r>
              <a:rPr b="0"/>
              <a:t>An initial plan to establish Flux Notes on Voice MVP</a:t>
            </a:r>
            <a:endParaRPr b="0"/>
          </a:p>
          <a:p>
            <a:pPr lvl="1">
              <a:buFont typeface="Arial"/>
              <a:defRPr b="0"/>
            </a:pPr>
            <a:r>
              <a:t>Definition of the MVP</a:t>
            </a:r>
          </a:p>
          <a:p>
            <a:pPr lvl="1">
              <a:buFont typeface="Arial"/>
              <a:defRPr b="0"/>
            </a:pPr>
            <a:r>
              <a:t>Timeline with key milestones</a:t>
            </a:r>
          </a:p>
        </p:txBody>
      </p:sp>
      <p:sp>
        <p:nvSpPr>
          <p:cNvPr id="256" name="Rectangle 3"/>
          <p:cNvSpPr txBox="1"/>
          <p:nvPr/>
        </p:nvSpPr>
        <p:spPr>
          <a:xfrm>
            <a:off x="3773011" y="2895991"/>
            <a:ext cx="3966600" cy="743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1" marL="515937" indent="-228600">
              <a:spcBef>
                <a:spcPts val="600"/>
              </a:spcBef>
              <a:buClr>
                <a:srgbClr val="005B94"/>
              </a:buClr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Speech-to-Text</a:t>
            </a:r>
          </a:p>
          <a:p>
            <a:pPr lvl="1" marL="515937" indent="-228600">
              <a:spcBef>
                <a:spcPts val="600"/>
              </a:spcBef>
              <a:buClr>
                <a:srgbClr val="005B94"/>
              </a:buClr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Natural Language Processing</a:t>
            </a:r>
          </a:p>
        </p:txBody>
      </p:sp>
      <p:sp>
        <p:nvSpPr>
          <p:cNvPr id="257" name="Rectangle 4"/>
          <p:cNvSpPr txBox="1"/>
          <p:nvPr/>
        </p:nvSpPr>
        <p:spPr>
          <a:xfrm>
            <a:off x="7942236" y="2895991"/>
            <a:ext cx="3627148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1" marL="515937" indent="-228600">
              <a:spcBef>
                <a:spcPts val="600"/>
              </a:spcBef>
              <a:buClr>
                <a:srgbClr val="005B94"/>
              </a:buClr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Integration with Flux Notes</a:t>
            </a:r>
          </a:p>
        </p:txBody>
      </p:sp>
      <p:sp>
        <p:nvSpPr>
          <p:cNvPr id="258" name="Rectangle 5"/>
          <p:cNvSpPr txBox="1"/>
          <p:nvPr/>
        </p:nvSpPr>
        <p:spPr>
          <a:xfrm>
            <a:off x="4637309" y="5174119"/>
            <a:ext cx="6553205" cy="743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marL="515937" indent="-228600">
              <a:spcBef>
                <a:spcPts val="600"/>
              </a:spcBef>
              <a:buClr>
                <a:srgbClr val="005B94"/>
              </a:buClr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Roles and responsibilities</a:t>
            </a:r>
          </a:p>
          <a:p>
            <a:pPr lvl="1" marL="515937" indent="-228600">
              <a:spcBef>
                <a:spcPts val="600"/>
              </a:spcBef>
              <a:buClr>
                <a:srgbClr val="005B94"/>
              </a:buClr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Drum beat (Agile process, supporting tools, etc.)</a:t>
            </a:r>
          </a:p>
        </p:txBody>
      </p:sp>
      <p:sp>
        <p:nvSpPr>
          <p:cNvPr id="259" name="Rectangle 6"/>
          <p:cNvSpPr txBox="1"/>
          <p:nvPr/>
        </p:nvSpPr>
        <p:spPr>
          <a:xfrm>
            <a:off x="8610588" y="5174119"/>
            <a:ext cx="2017696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1" marL="515937" indent="-228600">
              <a:spcBef>
                <a:spcPts val="600"/>
              </a:spcBef>
              <a:buClr>
                <a:srgbClr val="005B94"/>
              </a:buClr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Deliverables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12"/>
          <p:cNvSpPr txBox="1"/>
          <p:nvPr>
            <p:ph type="sldNum" sz="quarter" idx="4294967295"/>
          </p:nvPr>
        </p:nvSpPr>
        <p:spPr>
          <a:xfrm>
            <a:off x="11730083" y="64169"/>
            <a:ext cx="174770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600"/>
              </a:spcBef>
              <a:defRPr sz="1000">
                <a:solidFill>
                  <a:srgbClr val="C1CD2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2" name="Straight Arrow Connector 32"/>
          <p:cNvSpPr/>
          <p:nvPr/>
        </p:nvSpPr>
        <p:spPr>
          <a:xfrm flipV="1">
            <a:off x="1737673" y="2149093"/>
            <a:ext cx="9472514" cy="33449"/>
          </a:xfrm>
          <a:prstGeom prst="line">
            <a:avLst/>
          </a:prstGeom>
          <a:ln w="50800">
            <a:solidFill>
              <a:srgbClr val="80808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3" name="Title 1"/>
          <p:cNvSpPr txBox="1"/>
          <p:nvPr>
            <p:ph type="title"/>
          </p:nvPr>
        </p:nvSpPr>
        <p:spPr>
          <a:xfrm>
            <a:off x="812800" y="274638"/>
            <a:ext cx="10972800" cy="868364"/>
          </a:xfrm>
          <a:prstGeom prst="rect">
            <a:avLst/>
          </a:prstGeom>
        </p:spPr>
        <p:txBody>
          <a:bodyPr/>
          <a:lstStyle/>
          <a:p>
            <a:pPr/>
            <a:r>
              <a:t>Feasibility Assessment – Technical Approach</a:t>
            </a:r>
          </a:p>
        </p:txBody>
      </p:sp>
      <p:pic>
        <p:nvPicPr>
          <p:cNvPr id="26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8334" t="18838" r="18332" b="18836"/>
          <a:stretch>
            <a:fillRect/>
          </a:stretch>
        </p:blipFill>
        <p:spPr>
          <a:xfrm>
            <a:off x="813351" y="1858336"/>
            <a:ext cx="924197" cy="651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72025" y="1831800"/>
            <a:ext cx="711202" cy="711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0688" y="1630451"/>
            <a:ext cx="964819" cy="964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50266" y="1607906"/>
            <a:ext cx="1000875" cy="1000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icture 11" descr="Picture 11"/>
          <p:cNvPicPr>
            <a:picLocks noChangeAspect="1"/>
          </p:cNvPicPr>
          <p:nvPr/>
        </p:nvPicPr>
        <p:blipFill>
          <a:blip r:embed="rId6">
            <a:extLst/>
          </a:blip>
          <a:srcRect l="10737" t="0" r="10692" b="0"/>
          <a:stretch>
            <a:fillRect/>
          </a:stretch>
        </p:blipFill>
        <p:spPr>
          <a:xfrm>
            <a:off x="7732785" y="1933481"/>
            <a:ext cx="457202" cy="581893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TextBox 12"/>
          <p:cNvSpPr txBox="1"/>
          <p:nvPr/>
        </p:nvSpPr>
        <p:spPr>
          <a:xfrm>
            <a:off x="5717804" y="2859495"/>
            <a:ext cx="1470778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Speech-to-Text</a:t>
            </a:r>
          </a:p>
        </p:txBody>
      </p:sp>
      <p:sp>
        <p:nvSpPr>
          <p:cNvPr id="270" name="TextBox 13"/>
          <p:cNvSpPr txBox="1"/>
          <p:nvPr/>
        </p:nvSpPr>
        <p:spPr>
          <a:xfrm>
            <a:off x="8355727" y="2859495"/>
            <a:ext cx="2093438" cy="54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6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Natural Language Processing</a:t>
            </a:r>
          </a:p>
        </p:txBody>
      </p:sp>
      <p:sp>
        <p:nvSpPr>
          <p:cNvPr id="271" name="TextBox 14"/>
          <p:cNvSpPr txBox="1"/>
          <p:nvPr/>
        </p:nvSpPr>
        <p:spPr>
          <a:xfrm>
            <a:off x="4871387" y="1519783"/>
            <a:ext cx="623846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Audio</a:t>
            </a:r>
          </a:p>
        </p:txBody>
      </p:sp>
      <p:sp>
        <p:nvSpPr>
          <p:cNvPr id="272" name="TextBox 15"/>
          <p:cNvSpPr txBox="1"/>
          <p:nvPr/>
        </p:nvSpPr>
        <p:spPr>
          <a:xfrm>
            <a:off x="7314478" y="1519783"/>
            <a:ext cx="1271051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Transcription</a:t>
            </a:r>
          </a:p>
        </p:txBody>
      </p:sp>
      <p:pic>
        <p:nvPicPr>
          <p:cNvPr id="273" name="Picture 16" descr="Picture 1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115586" y="1663301"/>
            <a:ext cx="1350746" cy="954663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TextBox 17"/>
          <p:cNvSpPr txBox="1"/>
          <p:nvPr/>
        </p:nvSpPr>
        <p:spPr>
          <a:xfrm>
            <a:off x="2724250" y="2864074"/>
            <a:ext cx="2181151" cy="54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6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Flux Notes on Voice Mobile App</a:t>
            </a:r>
          </a:p>
        </p:txBody>
      </p:sp>
      <p:pic>
        <p:nvPicPr>
          <p:cNvPr id="275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3354" y="1831800"/>
            <a:ext cx="711202" cy="7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TextBox 19"/>
          <p:cNvSpPr txBox="1"/>
          <p:nvPr/>
        </p:nvSpPr>
        <p:spPr>
          <a:xfrm>
            <a:off x="2092717" y="1519783"/>
            <a:ext cx="623846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Audio</a:t>
            </a:r>
          </a:p>
        </p:txBody>
      </p:sp>
      <p:sp>
        <p:nvSpPr>
          <p:cNvPr id="277" name="TextBox 20"/>
          <p:cNvSpPr txBox="1"/>
          <p:nvPr/>
        </p:nvSpPr>
        <p:spPr>
          <a:xfrm>
            <a:off x="602479" y="2868446"/>
            <a:ext cx="1332360" cy="54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6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Record Encounters</a:t>
            </a:r>
          </a:p>
        </p:txBody>
      </p:sp>
      <p:pic>
        <p:nvPicPr>
          <p:cNvPr id="278" name="Picture 24" descr="Picture 2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199048" y="1711125"/>
            <a:ext cx="641917" cy="878178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extBox 26"/>
          <p:cNvSpPr txBox="1"/>
          <p:nvPr/>
        </p:nvSpPr>
        <p:spPr>
          <a:xfrm>
            <a:off x="11054739" y="2864074"/>
            <a:ext cx="878822" cy="54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6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Flux Notes</a:t>
            </a:r>
          </a:p>
        </p:txBody>
      </p:sp>
      <p:sp>
        <p:nvSpPr>
          <p:cNvPr id="280" name="TextBox 29"/>
          <p:cNvSpPr txBox="1"/>
          <p:nvPr/>
        </p:nvSpPr>
        <p:spPr>
          <a:xfrm>
            <a:off x="9924039" y="1273561"/>
            <a:ext cx="1170204" cy="541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6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Structured Phrase</a:t>
            </a:r>
          </a:p>
        </p:txBody>
      </p:sp>
      <p:sp>
        <p:nvSpPr>
          <p:cNvPr id="281" name="Oval 34"/>
          <p:cNvSpPr/>
          <p:nvPr/>
        </p:nvSpPr>
        <p:spPr>
          <a:xfrm>
            <a:off x="10268507" y="1888601"/>
            <a:ext cx="519099" cy="523223"/>
          </a:xfrm>
          <a:prstGeom prst="ellipse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2" name="TextBox 30"/>
          <p:cNvSpPr txBox="1"/>
          <p:nvPr/>
        </p:nvSpPr>
        <p:spPr>
          <a:xfrm>
            <a:off x="10372682" y="1923326"/>
            <a:ext cx="273654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#</a:t>
            </a:r>
          </a:p>
        </p:txBody>
      </p:sp>
      <p:graphicFrame>
        <p:nvGraphicFramePr>
          <p:cNvPr id="283" name="Table 2"/>
          <p:cNvGraphicFramePr/>
          <p:nvPr/>
        </p:nvGraphicFramePr>
        <p:xfrm>
          <a:off x="646020" y="3691182"/>
          <a:ext cx="11415352" cy="149212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304008"/>
                <a:gridCol w="2231571"/>
                <a:gridCol w="2405743"/>
                <a:gridCol w="2503714"/>
                <a:gridCol w="1970314"/>
              </a:tblGrid>
              <a:tr h="746061">
                <a:tc>
                  <a:txBody>
                    <a:bodyPr/>
                    <a:lstStyle/>
                    <a:p>
                      <a:pPr>
                        <a:defRPr b="1" sz="1400">
                          <a:sym typeface="Calibri"/>
                        </a:defRPr>
                      </a:pPr>
                      <a:r>
                        <a:t>Focus:</a:t>
                      </a:r>
                      <a:r>
                        <a:rPr b="0"/>
                        <a:t> Generate sample data that ranges from natural conversation to structured dialogue to evaluate technologies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ym typeface="Calibri"/>
                        </a:defRPr>
                      </a:pPr>
                      <a:r>
                        <a:t>Focus: </a:t>
                      </a:r>
                      <a:r>
                        <a:rPr b="0"/>
                        <a:t>Validate receiving audio via Bluetooth microphone and sending it to Google speech-to-text service.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ym typeface="Calibri"/>
                        </a:defRPr>
                      </a:pPr>
                      <a:r>
                        <a:t>Focus: </a:t>
                      </a:r>
                      <a:r>
                        <a:rPr b="0"/>
                        <a:t>Evaluate existing speech-to-text services to transcribe encounter in a reliable manner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ym typeface="Calibri"/>
                        </a:defRPr>
                      </a:pPr>
                      <a:r>
                        <a:t>Focus: </a:t>
                      </a:r>
                      <a:r>
                        <a:rPr b="0"/>
                        <a:t>Evaluate existing NLP capabilities to extract structured data from transcribed encounter for sample data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ym typeface="Calibri"/>
                        </a:defRPr>
                      </a:pPr>
                      <a:r>
                        <a:t>Focus: </a:t>
                      </a:r>
                      <a:r>
                        <a:rPr b="0"/>
                        <a:t>Define interface to send structured data to Flux Notes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746061">
                <a:tc>
                  <a:txBody>
                    <a:bodyPr/>
                    <a:lstStyle/>
                    <a:p>
                      <a:pPr>
                        <a:defRPr b="1" sz="1400">
                          <a:sym typeface="Calibri"/>
                        </a:defRPr>
                      </a:pPr>
                      <a:r>
                        <a:t>July 23:</a:t>
                      </a:r>
                      <a:r>
                        <a:rPr b="0"/>
                        <a:t> Audio recordings and human transcription and annotation of 8-12 synthetic encounters based on discussion guide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ym typeface="Calibri"/>
                        </a:defRPr>
                      </a:pPr>
                      <a:r>
                        <a:t>July 23:</a:t>
                      </a:r>
                      <a:r>
                        <a:rPr b="0"/>
                        <a:t> Sample mobile app working on Android device interacting with Google speech-to-text;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ym typeface="Calibri"/>
                        </a:defRPr>
                      </a:pPr>
                      <a:r>
                        <a:t>July 23:</a:t>
                      </a:r>
                      <a:r>
                        <a:rPr b="0"/>
                        <a:t> Automated speech-to-text of sample data; recommend speech-to-text service to use for prototype; identify gaps;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ym typeface="Calibri"/>
                        </a:defRPr>
                      </a:pPr>
                      <a:r>
                        <a:t>July 23:</a:t>
                      </a:r>
                      <a:r>
                        <a:rPr b="0"/>
                        <a:t> NLP of sample data; recommend NLP capability to use for prototype; identify gaps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ym typeface="Calibri"/>
                        </a:defRPr>
                      </a:pPr>
                      <a:r>
                        <a:t>July 23:</a:t>
                      </a:r>
                      <a:r>
                        <a:rPr b="0"/>
                        <a:t> Results of Flux Notes testing in Safari, initial design of commands and plan for coordination and integration testing\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ITRE_template">
  <a:themeElements>
    <a:clrScheme name="MITRE_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B3DC"/>
      </a:accent1>
      <a:accent2>
        <a:srgbClr val="F7901E"/>
      </a:accent2>
      <a:accent3>
        <a:srgbClr val="FFE23C"/>
      </a:accent3>
      <a:accent4>
        <a:srgbClr val="BED131"/>
      </a:accent4>
      <a:accent5>
        <a:srgbClr val="C64227"/>
      </a:accent5>
      <a:accent6>
        <a:srgbClr val="8F8F8F"/>
      </a:accent6>
      <a:hlink>
        <a:srgbClr val="0000FF"/>
      </a:hlink>
      <a:folHlink>
        <a:srgbClr val="FF00FF"/>
      </a:folHlink>
    </a:clrScheme>
    <a:fontScheme name="MITRE_templat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ITRE_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ITRE_template">
  <a:themeElements>
    <a:clrScheme name="MITRE_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B3DC"/>
      </a:accent1>
      <a:accent2>
        <a:srgbClr val="F7901E"/>
      </a:accent2>
      <a:accent3>
        <a:srgbClr val="FFE23C"/>
      </a:accent3>
      <a:accent4>
        <a:srgbClr val="BED131"/>
      </a:accent4>
      <a:accent5>
        <a:srgbClr val="C64227"/>
      </a:accent5>
      <a:accent6>
        <a:srgbClr val="8F8F8F"/>
      </a:accent6>
      <a:hlink>
        <a:srgbClr val="0000FF"/>
      </a:hlink>
      <a:folHlink>
        <a:srgbClr val="FF00FF"/>
      </a:folHlink>
    </a:clrScheme>
    <a:fontScheme name="MITRE_templat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ITRE_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